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4" r:id="rId2"/>
    <p:sldId id="300" r:id="rId3"/>
    <p:sldId id="270" r:id="rId4"/>
    <p:sldId id="303" r:id="rId5"/>
    <p:sldId id="261" r:id="rId6"/>
    <p:sldId id="271" r:id="rId7"/>
    <p:sldId id="306" r:id="rId8"/>
    <p:sldId id="309" r:id="rId9"/>
    <p:sldId id="310" r:id="rId10"/>
    <p:sldId id="312" r:id="rId11"/>
    <p:sldId id="276" r:id="rId12"/>
    <p:sldId id="313" r:id="rId13"/>
    <p:sldId id="296" r:id="rId14"/>
    <p:sldId id="26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9"/>
    <p:restoredTop sz="71904" autoAdjust="0"/>
  </p:normalViewPr>
  <p:slideViewPr>
    <p:cSldViewPr>
      <p:cViewPr varScale="1">
        <p:scale>
          <a:sx n="86" d="100"/>
          <a:sy n="86" d="100"/>
        </p:scale>
        <p:origin x="2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2.xlsm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3.xlsm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4.xlsm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 sz="1000"/>
            </a:pPr>
            <a:r>
              <a:rPr lang="en-GB" sz="1400" dirty="0"/>
              <a:t>% of the population 18+ who have been asked to give and have given a bribe (money favour, gift) in the last </a:t>
            </a:r>
            <a:r>
              <a:rPr lang="en-GB" sz="1400"/>
              <a:t>year </a:t>
            </a:r>
            <a:endParaRPr lang="en-GB" sz="1400" dirty="0"/>
          </a:p>
        </c:rich>
      </c:tx>
      <c:layout>
        <c:manualLayout>
          <c:xMode val="edge"/>
          <c:yMode val="edge"/>
          <c:x val="0.11434236775624"/>
          <c:y val="2.9937367653643699E-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07169251725701"/>
          <c:y val="0.105613340765671"/>
          <c:w val="0.82892831808186096"/>
          <c:h val="0.82053264901851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Involvement (have given a bribe)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7567567567567597E-3"/>
                  <c:y val="4.4296788482835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54-394D-87D1-010BA678FC1A}"/>
                </c:ext>
              </c:extLst>
            </c:dLbl>
            <c:dLbl>
              <c:idx val="1"/>
              <c:layout>
                <c:manualLayout>
                  <c:x val="-6.7567567567567597E-3"/>
                  <c:y val="4.4296788482833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54-394D-87D1-010BA678FC1A}"/>
                </c:ext>
              </c:extLst>
            </c:dLbl>
            <c:dLbl>
              <c:idx val="2"/>
              <c:layout>
                <c:manualLayout>
                  <c:x val="0"/>
                  <c:y val="8.8593576965669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54-394D-87D1-010BA678FC1A}"/>
                </c:ext>
              </c:extLst>
            </c:dLbl>
            <c:dLbl>
              <c:idx val="3"/>
              <c:layout>
                <c:manualLayout>
                  <c:x val="-4.5045045045045001E-3"/>
                  <c:y val="6.6445182724251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54-394D-87D1-010BA678FC1A}"/>
                </c:ext>
              </c:extLst>
            </c:dLbl>
            <c:dLbl>
              <c:idx val="4"/>
              <c:layout>
                <c:manualLayout>
                  <c:x val="0"/>
                  <c:y val="6.6445182724251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54-394D-87D1-010BA678FC1A}"/>
                </c:ext>
              </c:extLst>
            </c:dLbl>
            <c:dLbl>
              <c:idx val="5"/>
              <c:layout>
                <c:manualLayout>
                  <c:x val="0"/>
                  <c:y val="8.8593576965670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54-394D-87D1-010BA678FC1A}"/>
                </c:ext>
              </c:extLst>
            </c:dLbl>
            <c:dLbl>
              <c:idx val="6"/>
              <c:layout>
                <c:manualLayout>
                  <c:x val="-2.2522522522523299E-3"/>
                  <c:y val="4.4296788482835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54-394D-87D1-010BA678FC1A}"/>
                </c:ext>
              </c:extLst>
            </c:dLbl>
            <c:dLbl>
              <c:idx val="7"/>
              <c:layout>
                <c:manualLayout>
                  <c:x val="0"/>
                  <c:y val="6.6445182724252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54-394D-87D1-010BA678FC1A}"/>
                </c:ext>
              </c:extLst>
            </c:dLbl>
            <c:dLbl>
              <c:idx val="8"/>
              <c:layout>
                <c:manualLayout>
                  <c:x val="0"/>
                  <c:y val="6.6445182724252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54-394D-87D1-010BA678FC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Croatia</c:v>
                </c:pt>
                <c:pt idx="1">
                  <c:v>Turkey</c:v>
                </c:pt>
                <c:pt idx="2">
                  <c:v>Serbia</c:v>
                </c:pt>
                <c:pt idx="3">
                  <c:v>Montenegro</c:v>
                </c:pt>
                <c:pt idx="4">
                  <c:v>Kosovo</c:v>
                </c:pt>
                <c:pt idx="5">
                  <c:v>Bulgaria</c:v>
                </c:pt>
                <c:pt idx="6">
                  <c:v>Bosnia and Herzegovina</c:v>
                </c:pt>
                <c:pt idx="7">
                  <c:v>Macedonia</c:v>
                </c:pt>
                <c:pt idx="8">
                  <c:v>Albania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8.6325157021458256</c:v>
                </c:pt>
                <c:pt idx="1">
                  <c:v>9.105824446267432</c:v>
                </c:pt>
                <c:pt idx="2">
                  <c:v>18.632899707700211</c:v>
                </c:pt>
                <c:pt idx="3">
                  <c:v>20.249408569221892</c:v>
                </c:pt>
                <c:pt idx="4">
                  <c:v>21.890700779881829</c:v>
                </c:pt>
                <c:pt idx="5">
                  <c:v>22.222222222222211</c:v>
                </c:pt>
                <c:pt idx="6">
                  <c:v>27.679825405861472</c:v>
                </c:pt>
                <c:pt idx="7">
                  <c:v>29.191365034575071</c:v>
                </c:pt>
                <c:pt idx="8">
                  <c:v>40.167817781088111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54-394D-87D1-010BA678FC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Pressure (have been asked for a bribe)</c:v>
                </c:pt>
              </c:strCache>
            </c:strRef>
          </c:tx>
          <c:spPr>
            <a:solidFill>
              <a:srgbClr val="0070C0"/>
            </a:solidFill>
            <a:ln w="38100" cap="rnd">
              <a:noFill/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Croatia</c:v>
                </c:pt>
                <c:pt idx="1">
                  <c:v>Turkey</c:v>
                </c:pt>
                <c:pt idx="2">
                  <c:v>Serbia</c:v>
                </c:pt>
                <c:pt idx="3">
                  <c:v>Montenegro</c:v>
                </c:pt>
                <c:pt idx="4">
                  <c:v>Kosovo</c:v>
                </c:pt>
                <c:pt idx="5">
                  <c:v>Bulgaria</c:v>
                </c:pt>
                <c:pt idx="6">
                  <c:v>Bosnia and Herzegovina</c:v>
                </c:pt>
                <c:pt idx="7">
                  <c:v>Macedonia</c:v>
                </c:pt>
                <c:pt idx="8">
                  <c:v>Albania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12.03821742127151</c:v>
                </c:pt>
                <c:pt idx="1">
                  <c:v>10.74651353568499</c:v>
                </c:pt>
                <c:pt idx="2">
                  <c:v>22.648860315417629</c:v>
                </c:pt>
                <c:pt idx="3">
                  <c:v>21.993490870567481</c:v>
                </c:pt>
                <c:pt idx="4">
                  <c:v>27.409864814903319</c:v>
                </c:pt>
                <c:pt idx="5">
                  <c:v>24.404761904761902</c:v>
                </c:pt>
                <c:pt idx="6">
                  <c:v>33.379482243211307</c:v>
                </c:pt>
                <c:pt idx="7">
                  <c:v>30.481423952941181</c:v>
                </c:pt>
                <c:pt idx="8">
                  <c:v>49.616088276374597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54-394D-87D1-010BA678F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2140950448"/>
        <c:axId val="-2133992208"/>
        <c:extLst/>
      </c:barChart>
      <c:catAx>
        <c:axId val="-214095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33992208"/>
        <c:crosses val="autoZero"/>
        <c:auto val="1"/>
        <c:lblAlgn val="ctr"/>
        <c:lblOffset val="100"/>
        <c:noMultiLvlLbl val="0"/>
      </c:catAx>
      <c:valAx>
        <c:axId val="-213399220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214095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 sz="1400" b="0"/>
            </a:pPr>
            <a:r>
              <a:rPr lang="en-US" sz="1400" b="0"/>
              <a:t>(among those pressured into bribing)</a:t>
            </a:r>
            <a:endParaRPr lang="bg-BG" sz="1400" b="0"/>
          </a:p>
        </c:rich>
      </c:tx>
      <c:layout>
        <c:manualLayout>
          <c:xMode val="edge"/>
          <c:yMode val="edge"/>
          <c:x val="0.57545645578919702"/>
          <c:y val="1.71430642131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067293816400499"/>
          <c:y val="0.16403269754768399"/>
          <c:w val="0.67210615435131105"/>
          <c:h val="0.659869982192279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Bribed because pressured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905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EA-AA46-A566-F8F9294A22E5}"/>
              </c:ext>
            </c:extLst>
          </c:dPt>
          <c:dPt>
            <c:idx val="1"/>
            <c:invertIfNegative val="0"/>
            <c:bubble3D val="0"/>
            <c:explosion val="19"/>
            <c:spPr>
              <a:solidFill>
                <a:srgbClr val="FF0000"/>
              </a:solidFill>
              <a:ln w="1905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EA-AA46-A566-F8F9294A22E5}"/>
              </c:ext>
            </c:extLst>
          </c:dPt>
          <c:dPt>
            <c:idx val="2"/>
            <c:invertIfNegative val="0"/>
            <c:bubble3D val="0"/>
            <c:explosion val="16"/>
            <c:spPr>
              <a:solidFill>
                <a:srgbClr val="FF0000"/>
              </a:solidFill>
              <a:ln w="1905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EA-AA46-A566-F8F9294A22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Turkey</c:v>
                </c:pt>
                <c:pt idx="1">
                  <c:v>Croatia</c:v>
                </c:pt>
                <c:pt idx="2">
                  <c:v>Bosnia and Herzegovina</c:v>
                </c:pt>
                <c:pt idx="3">
                  <c:v>Serbia</c:v>
                </c:pt>
                <c:pt idx="4">
                  <c:v>Kosovo</c:v>
                </c:pt>
                <c:pt idx="5">
                  <c:v>Bulgaria</c:v>
                </c:pt>
                <c:pt idx="6">
                  <c:v>Macedonia</c:v>
                </c:pt>
                <c:pt idx="7">
                  <c:v>Albania</c:v>
                </c:pt>
                <c:pt idx="8">
                  <c:v>Montenegro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0.53435114503816805</c:v>
                </c:pt>
                <c:pt idx="1">
                  <c:v>0.56352983840208803</c:v>
                </c:pt>
                <c:pt idx="2">
                  <c:v>0.66122536248230501</c:v>
                </c:pt>
                <c:pt idx="3">
                  <c:v>0.70745788444769697</c:v>
                </c:pt>
                <c:pt idx="4">
                  <c:v>0.687163516175883</c:v>
                </c:pt>
                <c:pt idx="5">
                  <c:v>0.73983739837398399</c:v>
                </c:pt>
                <c:pt idx="6">
                  <c:v>0.75025724827121598</c:v>
                </c:pt>
                <c:pt idx="7">
                  <c:v>0.77033547560666704</c:v>
                </c:pt>
                <c:pt idx="8">
                  <c:v>0.75396888920963401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EA-AA46-A566-F8F9294A22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Turkey</c:v>
                </c:pt>
                <c:pt idx="1">
                  <c:v>Croatia</c:v>
                </c:pt>
                <c:pt idx="2">
                  <c:v>Bosnia and Herzegovina</c:v>
                </c:pt>
                <c:pt idx="3">
                  <c:v>Serbia</c:v>
                </c:pt>
                <c:pt idx="4">
                  <c:v>Kosovo</c:v>
                </c:pt>
                <c:pt idx="5">
                  <c:v>Bulgaria</c:v>
                </c:pt>
                <c:pt idx="6">
                  <c:v>Macedonia</c:v>
                </c:pt>
                <c:pt idx="7">
                  <c:v>Albania</c:v>
                </c:pt>
                <c:pt idx="8">
                  <c:v>Montenegro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1.5267175572519101E-2</c:v>
                </c:pt>
                <c:pt idx="1">
                  <c:v>1.7429536514567301E-2</c:v>
                </c:pt>
                <c:pt idx="2">
                  <c:v>6.2392836812630401E-2</c:v>
                </c:pt>
                <c:pt idx="3">
                  <c:v>2.4741875240372298E-2</c:v>
                </c:pt>
                <c:pt idx="4">
                  <c:v>6.2435471130349099E-2</c:v>
                </c:pt>
                <c:pt idx="5">
                  <c:v>4.8780487804878099E-2</c:v>
                </c:pt>
                <c:pt idx="6">
                  <c:v>4.0264476464118799E-2</c:v>
                </c:pt>
                <c:pt idx="7">
                  <c:v>2.3333629851104098E-2</c:v>
                </c:pt>
                <c:pt idx="8">
                  <c:v>5.2518320725874701E-2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EA-AA46-A566-F8F9294A22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Did not bribe, despite pressure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Turkey</c:v>
                </c:pt>
                <c:pt idx="1">
                  <c:v>Croatia</c:v>
                </c:pt>
                <c:pt idx="2">
                  <c:v>Bosnia and Herzegovina</c:v>
                </c:pt>
                <c:pt idx="3">
                  <c:v>Serbia</c:v>
                </c:pt>
                <c:pt idx="4">
                  <c:v>Kosovo</c:v>
                </c:pt>
                <c:pt idx="5">
                  <c:v>Bulgaria</c:v>
                </c:pt>
                <c:pt idx="6">
                  <c:v>Macedonia</c:v>
                </c:pt>
                <c:pt idx="7">
                  <c:v>Albania</c:v>
                </c:pt>
                <c:pt idx="8">
                  <c:v>Montenegro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0.45038167938931301</c:v>
                </c:pt>
                <c:pt idx="1">
                  <c:v>0.419040625083345</c:v>
                </c:pt>
                <c:pt idx="2">
                  <c:v>0.27638180070506502</c:v>
                </c:pt>
                <c:pt idx="3">
                  <c:v>0.267800240311931</c:v>
                </c:pt>
                <c:pt idx="4">
                  <c:v>0.25040101269376802</c:v>
                </c:pt>
                <c:pt idx="5">
                  <c:v>0.211382113821138</c:v>
                </c:pt>
                <c:pt idx="6">
                  <c:v>0.209478275264665</c:v>
                </c:pt>
                <c:pt idx="7">
                  <c:v>0.206330894542231</c:v>
                </c:pt>
                <c:pt idx="8">
                  <c:v>0.19351279006449201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EA-AA46-A566-F8F9294A2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-2144838800"/>
        <c:axId val="-2140203568"/>
      </c:barChart>
      <c:catAx>
        <c:axId val="-2144838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0203568"/>
        <c:crosses val="autoZero"/>
        <c:auto val="1"/>
        <c:lblAlgn val="ctr"/>
        <c:lblOffset val="100"/>
        <c:noMultiLvlLbl val="0"/>
      </c:catAx>
      <c:valAx>
        <c:axId val="-21402035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214483880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9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49179076720898E-2"/>
          <c:y val="6.0095892340166102E-2"/>
          <c:w val="0.93935082092327904"/>
          <c:h val="0.819099871901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Albania</c:v>
                </c:pt>
                <c:pt idx="1">
                  <c:v>Bulgaria</c:v>
                </c:pt>
                <c:pt idx="2">
                  <c:v>Montenegro</c:v>
                </c:pt>
                <c:pt idx="3">
                  <c:v>Serbia</c:v>
                </c:pt>
                <c:pt idx="4">
                  <c:v>Macedonia</c:v>
                </c:pt>
                <c:pt idx="5">
                  <c:v>Kosovo</c:v>
                </c:pt>
                <c:pt idx="6">
                  <c:v>Bosnia and Herzegovina</c:v>
                </c:pt>
                <c:pt idx="7">
                  <c:v>Turkey</c:v>
                </c:pt>
                <c:pt idx="8">
                  <c:v>Croatia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45.265413236741701</c:v>
                </c:pt>
                <c:pt idx="1">
                  <c:v>39.387768286486398</c:v>
                </c:pt>
                <c:pt idx="2">
                  <c:v>34.285711771876869</c:v>
                </c:pt>
                <c:pt idx="3">
                  <c:v>29.912669412682359</c:v>
                </c:pt>
                <c:pt idx="4">
                  <c:v>25.647561269007291</c:v>
                </c:pt>
                <c:pt idx="5">
                  <c:v>23.412474848321711</c:v>
                </c:pt>
                <c:pt idx="6">
                  <c:v>22.86038248315932</c:v>
                </c:pt>
                <c:pt idx="7">
                  <c:v>13.318405283110669</c:v>
                </c:pt>
                <c:pt idx="8">
                  <c:v>9.82138334672781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C-234F-BD70-41A55032FF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 w="38100" cap="rnd">
              <a:noFill/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Albania</c:v>
                </c:pt>
                <c:pt idx="1">
                  <c:v>Bulgaria</c:v>
                </c:pt>
                <c:pt idx="2">
                  <c:v>Montenegro</c:v>
                </c:pt>
                <c:pt idx="3">
                  <c:v>Serbia</c:v>
                </c:pt>
                <c:pt idx="4">
                  <c:v>Macedonia</c:v>
                </c:pt>
                <c:pt idx="5">
                  <c:v>Kosovo</c:v>
                </c:pt>
                <c:pt idx="6">
                  <c:v>Bosnia and Herzegovina</c:v>
                </c:pt>
                <c:pt idx="7">
                  <c:v>Turkey</c:v>
                </c:pt>
                <c:pt idx="8">
                  <c:v>Croatia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49.616088276374597</c:v>
                </c:pt>
                <c:pt idx="1">
                  <c:v>24.404761904761902</c:v>
                </c:pt>
                <c:pt idx="2">
                  <c:v>21.993490870567481</c:v>
                </c:pt>
                <c:pt idx="3">
                  <c:v>22.648860315417629</c:v>
                </c:pt>
                <c:pt idx="4">
                  <c:v>30.481423952941181</c:v>
                </c:pt>
                <c:pt idx="5">
                  <c:v>27.409864814903319</c:v>
                </c:pt>
                <c:pt idx="6">
                  <c:v>33.379482243211307</c:v>
                </c:pt>
                <c:pt idx="7">
                  <c:v>10.74651353568499</c:v>
                </c:pt>
                <c:pt idx="8">
                  <c:v>12.03821742127151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C-234F-BD70-41A55032F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2138090192"/>
        <c:axId val="2120805920"/>
        <c:extLst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Difference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0A7C-234F-BD70-41A55032FFB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0A7C-234F-BD70-41A55032FFB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0A7C-234F-BD70-41A55032FFBA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0A7C-234F-BD70-41A55032FFBA}"/>
              </c:ext>
            </c:extLst>
          </c:dPt>
          <c:dLbls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Albania</c:v>
                </c:pt>
                <c:pt idx="1">
                  <c:v>Bulgaria</c:v>
                </c:pt>
                <c:pt idx="2">
                  <c:v>Montenegro</c:v>
                </c:pt>
                <c:pt idx="3">
                  <c:v>Serbia</c:v>
                </c:pt>
                <c:pt idx="4">
                  <c:v>Macedonia</c:v>
                </c:pt>
                <c:pt idx="5">
                  <c:v>Kosovo</c:v>
                </c:pt>
                <c:pt idx="6">
                  <c:v>Bosnia and Herzegovina</c:v>
                </c:pt>
                <c:pt idx="7">
                  <c:v>Turkey</c:v>
                </c:pt>
                <c:pt idx="8">
                  <c:v>Croatia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4.3506750396329101</c:v>
                </c:pt>
                <c:pt idx="1">
                  <c:v>-14.9830063817245</c:v>
                </c:pt>
                <c:pt idx="2">
                  <c:v>-12.292220901309379</c:v>
                </c:pt>
                <c:pt idx="3">
                  <c:v>-7.2638090972647369</c:v>
                </c:pt>
                <c:pt idx="4">
                  <c:v>4.8338626839339058</c:v>
                </c:pt>
                <c:pt idx="5">
                  <c:v>3.9973899665816082</c:v>
                </c:pt>
                <c:pt idx="6">
                  <c:v>10.519099760051979</c:v>
                </c:pt>
                <c:pt idx="7">
                  <c:v>-2.5718917474256822</c:v>
                </c:pt>
                <c:pt idx="8">
                  <c:v>2.216834074543701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7C-234F-BD70-41A55032F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2138154384"/>
        <c:axId val="-2141002464"/>
      </c:barChart>
      <c:catAx>
        <c:axId val="-213809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120805920"/>
        <c:crosses val="autoZero"/>
        <c:auto val="1"/>
        <c:lblAlgn val="ctr"/>
        <c:lblOffset val="100"/>
        <c:noMultiLvlLbl val="0"/>
      </c:catAx>
      <c:valAx>
        <c:axId val="21208059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138090192"/>
        <c:crosses val="autoZero"/>
        <c:crossBetween val="between"/>
      </c:valAx>
      <c:valAx>
        <c:axId val="-214100246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-2138154384"/>
        <c:crosses val="max"/>
        <c:crossBetween val="between"/>
      </c:valAx>
      <c:catAx>
        <c:axId val="-213815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100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/>
            </a:pPr>
            <a:r>
              <a:rPr lang="bg-BG" sz="1400" dirty="0"/>
              <a:t>% </a:t>
            </a:r>
            <a:r>
              <a:rPr lang="en-US" sz="1400" dirty="0"/>
              <a:t>of the population 18+, who have extended an informal payment or have been asked to make</a:t>
            </a:r>
            <a:r>
              <a:rPr lang="en-US" sz="1400" baseline="0" dirty="0"/>
              <a:t> an informal payment (money, gift, </a:t>
            </a:r>
            <a:r>
              <a:rPr lang="en-US" sz="1400" baseline="0" dirty="0" err="1"/>
              <a:t>favour</a:t>
            </a:r>
            <a:r>
              <a:rPr lang="en-GB" sz="1400" dirty="0"/>
              <a:t>)</a:t>
            </a:r>
          </a:p>
        </c:rich>
      </c:tx>
      <c:layout>
        <c:manualLayout>
          <c:xMode val="edge"/>
          <c:yMode val="edge"/>
          <c:x val="8.1803315726921899E-2"/>
          <c:y val="1.7134020526578201E-2"/>
        </c:manualLayout>
      </c:layout>
      <c:overlay val="0"/>
      <c:spPr>
        <a:noFill/>
        <a:ln w="2540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596758175498306E-2"/>
          <c:y val="0.103830657960252"/>
          <c:w val="0.88309628392053796"/>
          <c:h val="0.727118293937937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Corruption pressure</c:v>
                </c:pt>
              </c:strCache>
            </c:strRef>
          </c:tx>
          <c:spPr>
            <a:solidFill>
              <a:srgbClr val="C00000"/>
            </a:solidFill>
            <a:ln w="9526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0%" sourceLinked="0"/>
            <c:spPr>
              <a:noFill/>
              <a:ln w="25402">
                <a:noFill/>
              </a:ln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Sheet1!$C$2:$C$19</c:f>
              <c:numCache>
                <c:formatCode>0%</c:formatCode>
                <c:ptCount val="18"/>
                <c:pt idx="0">
                  <c:v>0.34200000000000003</c:v>
                </c:pt>
                <c:pt idx="1">
                  <c:v>0.31</c:v>
                </c:pt>
                <c:pt idx="2">
                  <c:v>0.22600000000000001</c:v>
                </c:pt>
                <c:pt idx="3">
                  <c:v>0.27500000000000002</c:v>
                </c:pt>
                <c:pt idx="4">
                  <c:v>0.22800000000000001</c:v>
                </c:pt>
                <c:pt idx="5">
                  <c:v>0.221</c:v>
                </c:pt>
                <c:pt idx="6">
                  <c:v>0.252</c:v>
                </c:pt>
                <c:pt idx="7">
                  <c:v>0.20300000000000001</c:v>
                </c:pt>
                <c:pt idx="8">
                  <c:v>0.21</c:v>
                </c:pt>
                <c:pt idx="9">
                  <c:v>0.214</c:v>
                </c:pt>
                <c:pt idx="10">
                  <c:v>0.183</c:v>
                </c:pt>
                <c:pt idx="11">
                  <c:v>0.124</c:v>
                </c:pt>
                <c:pt idx="12">
                  <c:v>0.14399999999999999</c:v>
                </c:pt>
                <c:pt idx="13">
                  <c:v>0.20599999999999999</c:v>
                </c:pt>
                <c:pt idx="14">
                  <c:v>0.188</c:v>
                </c:pt>
                <c:pt idx="15">
                  <c:v>0.39400000000000002</c:v>
                </c:pt>
                <c:pt idx="16">
                  <c:v>0.27700000000000002</c:v>
                </c:pt>
                <c:pt idx="17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1-3E47-B091-D2F742A3A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35480176"/>
        <c:axId val="-2142028832"/>
      </c:barChart>
      <c:catAx>
        <c:axId val="-21354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-2142028832"/>
        <c:crosses val="autoZero"/>
        <c:auto val="1"/>
        <c:lblAlgn val="ctr"/>
        <c:lblOffset val="100"/>
        <c:noMultiLvlLbl val="0"/>
      </c:catAx>
      <c:valAx>
        <c:axId val="-214202883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351">
            <a:noFill/>
          </a:ln>
        </c:spPr>
        <c:txPr>
          <a:bodyPr rot="-60000000" vert="horz"/>
          <a:lstStyle/>
          <a:p>
            <a:pPr>
              <a:defRPr sz="2000" b="1"/>
            </a:pPr>
            <a:endParaRPr lang="en-US"/>
          </a:p>
        </c:txPr>
        <c:crossAx val="-213548017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6.03639182407898E-2"/>
          <c:y val="0.90731707317073196"/>
          <c:w val="0.858948227326507"/>
          <c:h val="9.7560975609756101E-2"/>
        </c:manualLayout>
      </c:layout>
      <c:overlay val="0"/>
      <c:spPr>
        <a:noFill/>
        <a:ln w="25402">
          <a:noFill/>
        </a:ln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 w="952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Albania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 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0.73</c:v>
                </c:pt>
                <c:pt idx="1">
                  <c:v>0.62</c:v>
                </c:pt>
                <c:pt idx="3">
                  <c:v>0.45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50-AA49-81DF-447C028A9E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Macedonia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 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0.42</c:v>
                </c:pt>
                <c:pt idx="3">
                  <c:v>0.26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50-AA49-81DF-447C028A9E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Croatia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 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0.37</c:v>
                </c:pt>
                <c:pt idx="1">
                  <c:v>0.35</c:v>
                </c:pt>
                <c:pt idx="3">
                  <c:v>0.1</c:v>
                </c:pt>
                <c:pt idx="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50-AA49-81DF-447C028A9E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Serbia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 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0.51</c:v>
                </c:pt>
                <c:pt idx="1">
                  <c:v>0.53</c:v>
                </c:pt>
                <c:pt idx="3">
                  <c:v>0.3</c:v>
                </c:pt>
                <c:pt idx="4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50-AA49-81DF-447C028A9E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Montenegro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 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0.48</c:v>
                </c:pt>
                <c:pt idx="1">
                  <c:v>0.39</c:v>
                </c:pt>
                <c:pt idx="3">
                  <c:v>0.34</c:v>
                </c:pt>
                <c:pt idx="4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50-AA49-81DF-447C028A9E8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Regional (7 countries)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 </c:v>
                </c:pt>
                <c:pt idx="3">
                  <c:v>2014</c:v>
                </c:pt>
                <c:pt idx="4">
                  <c:v>2016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0.44</c:v>
                </c:pt>
                <c:pt idx="1">
                  <c:v>0.44</c:v>
                </c:pt>
                <c:pt idx="3">
                  <c:v>0.3</c:v>
                </c:pt>
                <c:pt idx="4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50-AA49-81DF-447C028A9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319904"/>
        <c:axId val="-2134316560"/>
      </c:lineChart>
      <c:catAx>
        <c:axId val="-21343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316560"/>
        <c:crosses val="autoZero"/>
        <c:auto val="1"/>
        <c:lblAlgn val="ctr"/>
        <c:lblOffset val="100"/>
        <c:noMultiLvlLbl val="0"/>
      </c:catAx>
      <c:valAx>
        <c:axId val="-2134316560"/>
        <c:scaling>
          <c:orientation val="minMax"/>
          <c:max val="0.75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3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850275895270897E-2"/>
          <c:y val="0.86643073581566998"/>
          <c:w val="0.90237300022219802"/>
          <c:h val="0.13356926418432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/>
            </a:pPr>
            <a:r>
              <a:rPr lang="en-GB" b="0"/>
              <a:t>(% of the population 18+)</a:t>
            </a:r>
          </a:p>
        </c:rich>
      </c:tx>
      <c:layout>
        <c:manualLayout>
          <c:xMode val="edge"/>
          <c:yMode val="edge"/>
          <c:x val="0.62977624069927096"/>
          <c:y val="2.718446601941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6251648367573"/>
          <c:y val="0.16403269754768399"/>
          <c:w val="0.61762110973176898"/>
          <c:h val="0.600141795774109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Corruption can not be substentially reduced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905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D-4B40-9CBE-F13862230BA5}"/>
              </c:ext>
            </c:extLst>
          </c:dPt>
          <c:dPt>
            <c:idx val="1"/>
            <c:invertIfNegative val="0"/>
            <c:bubble3D val="0"/>
            <c:explosion val="19"/>
            <c:spPr>
              <a:solidFill>
                <a:srgbClr val="FF0000"/>
              </a:solidFill>
              <a:ln w="1905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D-4B40-9CBE-F13862230BA5}"/>
              </c:ext>
            </c:extLst>
          </c:dPt>
          <c:dPt>
            <c:idx val="2"/>
            <c:invertIfNegative val="0"/>
            <c:bubble3D val="0"/>
            <c:explosion val="16"/>
            <c:spPr>
              <a:solidFill>
                <a:srgbClr val="FF0000"/>
              </a:solidFill>
              <a:ln w="1905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D-4B40-9CBE-F13862230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Albania</c:v>
                </c:pt>
                <c:pt idx="1">
                  <c:v>Bulgaria</c:v>
                </c:pt>
                <c:pt idx="2">
                  <c:v>Macedonia</c:v>
                </c:pt>
                <c:pt idx="3">
                  <c:v>Kosovo</c:v>
                </c:pt>
                <c:pt idx="4">
                  <c:v>Serbia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Montenegro</c:v>
                </c:pt>
                <c:pt idx="8">
                  <c:v>Turkey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0.75676058184904504</c:v>
                </c:pt>
                <c:pt idx="1">
                  <c:v>0.66567460317460303</c:v>
                </c:pt>
                <c:pt idx="2">
                  <c:v>0.629369354156185</c:v>
                </c:pt>
                <c:pt idx="3">
                  <c:v>0.62600049584777795</c:v>
                </c:pt>
                <c:pt idx="4">
                  <c:v>0.62066503883083202</c:v>
                </c:pt>
                <c:pt idx="5">
                  <c:v>0.54605833671606696</c:v>
                </c:pt>
                <c:pt idx="6">
                  <c:v>0.50266048948519604</c:v>
                </c:pt>
                <c:pt idx="7">
                  <c:v>0.41934382903920597</c:v>
                </c:pt>
                <c:pt idx="8">
                  <c:v>0.37243642329778498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5D-4B40-9CBE-F13862230B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Corruption can be substentially reduced or eradicated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8"/>
              <c:layout>
                <c:manualLayout>
                  <c:x val="2.2948938611589199E-3"/>
                  <c:y val="-7.2661217075386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5D-4B40-9CBE-F13862230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Albania</c:v>
                </c:pt>
                <c:pt idx="1">
                  <c:v>Bulgaria</c:v>
                </c:pt>
                <c:pt idx="2">
                  <c:v>Macedonia</c:v>
                </c:pt>
                <c:pt idx="3">
                  <c:v>Kosovo</c:v>
                </c:pt>
                <c:pt idx="4">
                  <c:v>Serbia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Montenegro</c:v>
                </c:pt>
                <c:pt idx="8">
                  <c:v>Turkey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0.218623869559121</c:v>
                </c:pt>
                <c:pt idx="1">
                  <c:v>0.30357142857142899</c:v>
                </c:pt>
                <c:pt idx="2">
                  <c:v>0.34980502931929303</c:v>
                </c:pt>
                <c:pt idx="3">
                  <c:v>0.35435414170879997</c:v>
                </c:pt>
                <c:pt idx="4">
                  <c:v>0.37933496116916998</c:v>
                </c:pt>
                <c:pt idx="5">
                  <c:v>0.44335959133033398</c:v>
                </c:pt>
                <c:pt idx="6">
                  <c:v>0.454781952826317</c:v>
                </c:pt>
                <c:pt idx="7">
                  <c:v>0.52197040407566697</c:v>
                </c:pt>
                <c:pt idx="8">
                  <c:v>0.54306808859721101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5D-4B40-9CBE-F13862230B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know/No asnwer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0"/>
              <c:layout>
                <c:manualLayout>
                  <c:x val="2.9386106857691999E-2"/>
                  <c:y val="-2.6914848413243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5D-4B40-9CBE-F13862230BA5}"/>
                </c:ext>
              </c:extLst>
            </c:dLbl>
            <c:dLbl>
              <c:idx val="1"/>
              <c:layout>
                <c:manualLayout>
                  <c:x val="3.2973329050395503E-2"/>
                  <c:y val="1.059639701308760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369727035160298E-2"/>
                      <c:h val="5.1407360469293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15D-4B40-9CBE-F13862230BA5}"/>
                </c:ext>
              </c:extLst>
            </c:dLbl>
            <c:dLbl>
              <c:idx val="2"/>
              <c:layout>
                <c:manualLayout>
                  <c:x val="2.5955570154040802E-2"/>
                  <c:y val="-5.38296968264851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5D-4B40-9CBE-F13862230BA5}"/>
                </c:ext>
              </c:extLst>
            </c:dLbl>
            <c:dLbl>
              <c:idx val="3"/>
              <c:layout>
                <c:manualLayout>
                  <c:x val="2.63200224129685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5D-4B40-9CBE-F13862230BA5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Albania</c:v>
                </c:pt>
                <c:pt idx="1">
                  <c:v>Bulgaria</c:v>
                </c:pt>
                <c:pt idx="2">
                  <c:v>Macedonia</c:v>
                </c:pt>
                <c:pt idx="3">
                  <c:v>Kosovo</c:v>
                </c:pt>
                <c:pt idx="4">
                  <c:v>Serbia</c:v>
                </c:pt>
                <c:pt idx="5">
                  <c:v>Croatia</c:v>
                </c:pt>
                <c:pt idx="6">
                  <c:v>Bosnia and Herzegovina</c:v>
                </c:pt>
                <c:pt idx="7">
                  <c:v>Montenegro</c:v>
                </c:pt>
                <c:pt idx="8">
                  <c:v>Turkey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2.4615548591827598E-2</c:v>
                </c:pt>
                <c:pt idx="1">
                  <c:v>3.07539682539682E-2</c:v>
                </c:pt>
                <c:pt idx="2">
                  <c:v>2.08256165245208E-2</c:v>
                </c:pt>
                <c:pt idx="3">
                  <c:v>1.9645362443432401E-2</c:v>
                </c:pt>
                <c:pt idx="4">
                  <c:v>0</c:v>
                </c:pt>
                <c:pt idx="5">
                  <c:v>1.0582071953595401E-2</c:v>
                </c:pt>
                <c:pt idx="6">
                  <c:v>4.2557557688486798E-2</c:v>
                </c:pt>
                <c:pt idx="7">
                  <c:v>5.86857668851287E-2</c:v>
                </c:pt>
                <c:pt idx="8">
                  <c:v>8.4495488105004096E-2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5D-4B40-9CBE-F13862230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-2105160496"/>
        <c:axId val="-2134766448"/>
      </c:barChart>
      <c:catAx>
        <c:axId val="-2105160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34766448"/>
        <c:crosses val="autoZero"/>
        <c:auto val="1"/>
        <c:lblAlgn val="ctr"/>
        <c:lblOffset val="100"/>
        <c:noMultiLvlLbl val="0"/>
      </c:catAx>
      <c:valAx>
        <c:axId val="-21347664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2105160496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layout>
        <c:manualLayout>
          <c:xMode val="edge"/>
          <c:yMode val="edge"/>
          <c:x val="0.17140957767977499"/>
          <c:y val="0.83979392127089003"/>
          <c:w val="0.72478103984812803"/>
          <c:h val="0.133291274370519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9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EFD90-42D9-473C-8E76-2B24D70C0065}" type="doc">
      <dgm:prSet loTypeId="urn:microsoft.com/office/officeart/2005/8/layout/hierarchy3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9E9A67A-132F-4472-8459-B720E7A7D479}">
      <dgm:prSet phldrT="[Text]"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Experience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based corruption indexes</a:t>
          </a:r>
        </a:p>
      </dgm:t>
    </dgm:pt>
    <dgm:pt modelId="{235AECFC-9643-4089-B883-65AFEAF7A014}" type="parTrans" cxnId="{BDE8236C-EBF1-41C3-86DC-35A467AC74AD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3F367-346A-47D6-89B2-AC8A1E33EC6A}" type="sibTrans" cxnId="{BDE8236C-EBF1-41C3-86DC-35A467AC74AD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0742E-3582-4EE8-A682-9EE27126EA87}">
      <dgm:prSet phldrT="[Text]" custT="1"/>
      <dgm:spPr/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Corruption pressure</a:t>
          </a:r>
          <a:r>
            <a:rPr lang="bg-BG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C973-CEF0-4E91-8DA2-B7C098BD54A0}" type="parTrans" cxnId="{BEDA6DD2-BACD-4912-8EFA-0DD0A728ACE3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4F7F3-1F0B-493E-AEA8-B8CB35C71C9F}" type="sibTrans" cxnId="{BEDA6DD2-BACD-4912-8EFA-0DD0A728ACE3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31917-7F90-4252-83B9-B688B65BE366}">
      <dgm:prSet phldrT="[Text]"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Involvement in corruption</a:t>
          </a:r>
        </a:p>
      </dgm:t>
    </dgm:pt>
    <dgm:pt modelId="{DAB96BCE-07FE-4951-95D0-05AE32BF5B82}" type="parTrans" cxnId="{9A6455F1-651C-4F47-A60A-652EDE8C35EB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CF7EE-5AC4-429F-BCBB-FB4016F5B409}" type="sibTrans" cxnId="{9A6455F1-651C-4F47-A60A-652EDE8C35EB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BC543-4FFA-4795-B0BF-A710C84BF4A7}">
      <dgm:prSet phldrT="[Text]"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Attitude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based corruption indexes</a:t>
          </a:r>
        </a:p>
      </dgm:t>
    </dgm:pt>
    <dgm:pt modelId="{17157189-ED82-4A0D-A8C4-AFCBEE9D4AEA}" type="parTrans" cxnId="{C1D2E397-6573-4189-8021-CBDBC841579E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852F7-8D60-4883-B634-3DE5CF9859DE}" type="sibTrans" cxnId="{C1D2E397-6573-4189-8021-CBDBC841579E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9999E-0E98-4484-85A4-E97E44BF762F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Awareness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(identification of corruption)</a:t>
          </a:r>
        </a:p>
      </dgm:t>
    </dgm:pt>
    <dgm:pt modelId="{3BACDB1A-84EF-4233-9ED2-915DF345AFF8}" type="parTrans" cxnId="{521C180B-1C35-4DC5-BC54-F6E6873433A3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ACD7A-109E-4F82-832E-61F7262E974F}" type="sibTrans" cxnId="{521C180B-1C35-4DC5-BC54-F6E6873433A3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0512C-5246-41E6-BBD3-54DCB63B8679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Acceptance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 (tolerance) of corruption)</a:t>
          </a:r>
        </a:p>
      </dgm:t>
    </dgm:pt>
    <dgm:pt modelId="{8B8508DE-6758-473D-A4C5-79E3CBA91ACA}" type="parTrans" cxnId="{F707099F-3463-4327-8D8E-C0C393090C65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1C32C-EBD0-47D3-AFD8-573BCA3B48E3}" type="sibTrans" cxnId="{F707099F-3463-4327-8D8E-C0C393090C65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E8B64-D4DE-4707-9653-2C7B1655CFF1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Susceptibility to corruption</a:t>
          </a:r>
        </a:p>
      </dgm:t>
    </dgm:pt>
    <dgm:pt modelId="{03F4A61B-2C63-400E-8A3D-AE4FCEBFF2EE}" type="parTrans" cxnId="{30B16A0B-F31C-4DB8-9366-E3512A8A1424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768A4-9E44-42CA-916D-97F4EA72286B}" type="sibTrans" cxnId="{30B16A0B-F31C-4DB8-9366-E3512A8A1424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80F2B-1230-47C3-825C-1F51387F7AEF}">
      <dgm:prSet phldrT="[Text]"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Assessments of the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corruption environment indexes</a:t>
          </a:r>
        </a:p>
      </dgm:t>
    </dgm:pt>
    <dgm:pt modelId="{77FF5509-247D-4575-8EA9-7CBE08DA7165}" type="parTrans" cxnId="{7A8A679A-8F49-41AC-B519-5D1DB0B8C68C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3AAE0-812B-4AC9-8ABE-EE5EB2EEC5A8}" type="sibTrans" cxnId="{7A8A679A-8F49-41AC-B519-5D1DB0B8C68C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E4F2-A8A5-4CD4-ADDF-4EB39A81766A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Likelihood of corruption pressure</a:t>
          </a:r>
        </a:p>
      </dgm:t>
    </dgm:pt>
    <dgm:pt modelId="{C19DED3C-BA4C-4D13-BBCD-CE36B3B49B82}" type="parTrans" cxnId="{6FD27C15-3461-4CC7-BF35-E0B724F31A11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52BE1-0B6B-46B5-A233-687C75CE8216}" type="sibTrans" cxnId="{6FD27C15-3461-4CC7-BF35-E0B724F31A11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74F59-8289-4C4C-87B8-7C427B8C2D9E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Corruptness of officials</a:t>
          </a:r>
        </a:p>
      </dgm:t>
    </dgm:pt>
    <dgm:pt modelId="{EC597B92-167A-47BA-AA02-49C0428D0B39}" type="parTrans" cxnId="{9BB6F8DF-6346-42AD-9F79-C6186C60D08C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7B32E-300B-4FA5-B108-8380F535F665}" type="sibTrans" cxnId="{9BB6F8DF-6346-42AD-9F79-C6186C60D08C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83DF2-A2B4-49C9-B765-01E2B3D5F193}">
      <dgm:prSet phldrT="[Text]"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Feasibility of policy responses to corruption</a:t>
          </a:r>
        </a:p>
      </dgm:t>
    </dgm:pt>
    <dgm:pt modelId="{725E277B-0D12-4E96-91C8-8BDDE70E7C45}" type="parTrans" cxnId="{FC9F11C8-D9B7-4F04-B692-E8747C13A971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8436C-38A0-4311-8BAC-C2326355547A}" type="sibTrans" cxnId="{FC9F11C8-D9B7-4F04-B692-E8747C13A971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B3E31-ABED-4BDA-AF42-C9C170FF0694}" type="pres">
      <dgm:prSet presAssocID="{A74EFD90-42D9-473C-8E76-2B24D70C00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5AABF9-C602-4F8D-BF68-0EFBF5D72354}" type="pres">
      <dgm:prSet presAssocID="{69E9A67A-132F-4472-8459-B720E7A7D479}" presName="root" presStyleCnt="0"/>
      <dgm:spPr/>
    </dgm:pt>
    <dgm:pt modelId="{D0A535C7-17CB-432C-B362-5068EDE142C8}" type="pres">
      <dgm:prSet presAssocID="{69E9A67A-132F-4472-8459-B720E7A7D479}" presName="rootComposite" presStyleCnt="0"/>
      <dgm:spPr/>
    </dgm:pt>
    <dgm:pt modelId="{2D0ED319-2A8D-4E14-BDA3-E64D7FBBB520}" type="pres">
      <dgm:prSet presAssocID="{69E9A67A-132F-4472-8459-B720E7A7D479}" presName="rootText" presStyleLbl="node1" presStyleIdx="0" presStyleCnt="3"/>
      <dgm:spPr/>
    </dgm:pt>
    <dgm:pt modelId="{905FEE8C-7F2A-4739-83F0-D79961580795}" type="pres">
      <dgm:prSet presAssocID="{69E9A67A-132F-4472-8459-B720E7A7D479}" presName="rootConnector" presStyleLbl="node1" presStyleIdx="0" presStyleCnt="3"/>
      <dgm:spPr/>
    </dgm:pt>
    <dgm:pt modelId="{B18759DB-D33E-4A0E-BFC5-2E246D8849DC}" type="pres">
      <dgm:prSet presAssocID="{69E9A67A-132F-4472-8459-B720E7A7D479}" presName="childShape" presStyleCnt="0"/>
      <dgm:spPr/>
    </dgm:pt>
    <dgm:pt modelId="{419F2BFF-C72B-41D5-85B0-358D7F3A726B}" type="pres">
      <dgm:prSet presAssocID="{CF12C973-CEF0-4E91-8DA2-B7C098BD54A0}" presName="Name13" presStyleLbl="parChTrans1D2" presStyleIdx="0" presStyleCnt="8"/>
      <dgm:spPr/>
    </dgm:pt>
    <dgm:pt modelId="{2D078B5D-BF93-47E0-96B1-CCDD37F2B795}" type="pres">
      <dgm:prSet presAssocID="{94A0742E-3582-4EE8-A682-9EE27126EA87}" presName="childText" presStyleLbl="bgAcc1" presStyleIdx="0" presStyleCnt="8">
        <dgm:presLayoutVars>
          <dgm:bulletEnabled val="1"/>
        </dgm:presLayoutVars>
      </dgm:prSet>
      <dgm:spPr/>
    </dgm:pt>
    <dgm:pt modelId="{14C14E11-E614-4FEE-BCFB-6CF7F4D9D290}" type="pres">
      <dgm:prSet presAssocID="{DAB96BCE-07FE-4951-95D0-05AE32BF5B82}" presName="Name13" presStyleLbl="parChTrans1D2" presStyleIdx="1" presStyleCnt="8"/>
      <dgm:spPr/>
    </dgm:pt>
    <dgm:pt modelId="{2E50E157-A0F4-4378-BEBE-7A304E01C765}" type="pres">
      <dgm:prSet presAssocID="{9F831917-7F90-4252-83B9-B688B65BE366}" presName="childText" presStyleLbl="bgAcc1" presStyleIdx="1" presStyleCnt="8">
        <dgm:presLayoutVars>
          <dgm:bulletEnabled val="1"/>
        </dgm:presLayoutVars>
      </dgm:prSet>
      <dgm:spPr/>
    </dgm:pt>
    <dgm:pt modelId="{ED801280-24B1-45A3-B012-471019C11188}" type="pres">
      <dgm:prSet presAssocID="{AF2BC543-4FFA-4795-B0BF-A710C84BF4A7}" presName="root" presStyleCnt="0"/>
      <dgm:spPr/>
    </dgm:pt>
    <dgm:pt modelId="{136054BA-EAA2-4CFE-9923-55E5CC633663}" type="pres">
      <dgm:prSet presAssocID="{AF2BC543-4FFA-4795-B0BF-A710C84BF4A7}" presName="rootComposite" presStyleCnt="0"/>
      <dgm:spPr/>
    </dgm:pt>
    <dgm:pt modelId="{72E37C53-2FB0-43AA-96DC-0DAC79970744}" type="pres">
      <dgm:prSet presAssocID="{AF2BC543-4FFA-4795-B0BF-A710C84BF4A7}" presName="rootText" presStyleLbl="node1" presStyleIdx="1" presStyleCnt="3"/>
      <dgm:spPr/>
    </dgm:pt>
    <dgm:pt modelId="{0C58FB73-1284-49A9-936D-AC3D975F8D5C}" type="pres">
      <dgm:prSet presAssocID="{AF2BC543-4FFA-4795-B0BF-A710C84BF4A7}" presName="rootConnector" presStyleLbl="node1" presStyleIdx="1" presStyleCnt="3"/>
      <dgm:spPr/>
    </dgm:pt>
    <dgm:pt modelId="{AD6B7D79-D2A6-4155-BBFB-00E615074D69}" type="pres">
      <dgm:prSet presAssocID="{AF2BC543-4FFA-4795-B0BF-A710C84BF4A7}" presName="childShape" presStyleCnt="0"/>
      <dgm:spPr/>
    </dgm:pt>
    <dgm:pt modelId="{2C0337E1-5524-4E4A-B132-67ED34727AAE}" type="pres">
      <dgm:prSet presAssocID="{3BACDB1A-84EF-4233-9ED2-915DF345AFF8}" presName="Name13" presStyleLbl="parChTrans1D2" presStyleIdx="2" presStyleCnt="8"/>
      <dgm:spPr/>
    </dgm:pt>
    <dgm:pt modelId="{CF7F5FB0-FD03-4849-95E9-4E9103B8363C}" type="pres">
      <dgm:prSet presAssocID="{0449999E-0E98-4484-85A4-E97E44BF762F}" presName="childText" presStyleLbl="bgAcc1" presStyleIdx="2" presStyleCnt="8">
        <dgm:presLayoutVars>
          <dgm:bulletEnabled val="1"/>
        </dgm:presLayoutVars>
      </dgm:prSet>
      <dgm:spPr/>
    </dgm:pt>
    <dgm:pt modelId="{9DF8F81D-77E5-4012-AC42-24BB9FDEB43E}" type="pres">
      <dgm:prSet presAssocID="{8B8508DE-6758-473D-A4C5-79E3CBA91ACA}" presName="Name13" presStyleLbl="parChTrans1D2" presStyleIdx="3" presStyleCnt="8"/>
      <dgm:spPr/>
    </dgm:pt>
    <dgm:pt modelId="{B16F8322-42B8-4A5F-AD14-6FBE99DB0C6C}" type="pres">
      <dgm:prSet presAssocID="{7DE0512C-5246-41E6-BBD3-54DCB63B8679}" presName="childText" presStyleLbl="bgAcc1" presStyleIdx="3" presStyleCnt="8">
        <dgm:presLayoutVars>
          <dgm:bulletEnabled val="1"/>
        </dgm:presLayoutVars>
      </dgm:prSet>
      <dgm:spPr/>
    </dgm:pt>
    <dgm:pt modelId="{87A0E9DF-436F-4BAF-961A-92C84960EE7A}" type="pres">
      <dgm:prSet presAssocID="{03F4A61B-2C63-400E-8A3D-AE4FCEBFF2EE}" presName="Name13" presStyleLbl="parChTrans1D2" presStyleIdx="4" presStyleCnt="8"/>
      <dgm:spPr/>
    </dgm:pt>
    <dgm:pt modelId="{87A3B693-2461-43F0-9C44-54BA07184259}" type="pres">
      <dgm:prSet presAssocID="{D55E8B64-D4DE-4707-9653-2C7B1655CFF1}" presName="childText" presStyleLbl="bgAcc1" presStyleIdx="4" presStyleCnt="8">
        <dgm:presLayoutVars>
          <dgm:bulletEnabled val="1"/>
        </dgm:presLayoutVars>
      </dgm:prSet>
      <dgm:spPr/>
    </dgm:pt>
    <dgm:pt modelId="{C2F48455-D214-485A-8F27-CFC0B1894483}" type="pres">
      <dgm:prSet presAssocID="{93280F2B-1230-47C3-825C-1F51387F7AEF}" presName="root" presStyleCnt="0"/>
      <dgm:spPr/>
    </dgm:pt>
    <dgm:pt modelId="{14C2CE77-D6F1-42B9-AA4B-31CA4C3237E0}" type="pres">
      <dgm:prSet presAssocID="{93280F2B-1230-47C3-825C-1F51387F7AEF}" presName="rootComposite" presStyleCnt="0"/>
      <dgm:spPr/>
    </dgm:pt>
    <dgm:pt modelId="{80F5FCE7-B9ED-40EA-97DD-5A8E6FEDA34E}" type="pres">
      <dgm:prSet presAssocID="{93280F2B-1230-47C3-825C-1F51387F7AEF}" presName="rootText" presStyleLbl="node1" presStyleIdx="2" presStyleCnt="3"/>
      <dgm:spPr/>
    </dgm:pt>
    <dgm:pt modelId="{B6B291F8-9BEC-43E5-9A1F-E7ABACEF8D62}" type="pres">
      <dgm:prSet presAssocID="{93280F2B-1230-47C3-825C-1F51387F7AEF}" presName="rootConnector" presStyleLbl="node1" presStyleIdx="2" presStyleCnt="3"/>
      <dgm:spPr/>
    </dgm:pt>
    <dgm:pt modelId="{B6A8757A-C211-4208-933E-1E05A0EA3729}" type="pres">
      <dgm:prSet presAssocID="{93280F2B-1230-47C3-825C-1F51387F7AEF}" presName="childShape" presStyleCnt="0"/>
      <dgm:spPr/>
    </dgm:pt>
    <dgm:pt modelId="{61669E16-7658-4205-B37C-EB64C129F135}" type="pres">
      <dgm:prSet presAssocID="{C19DED3C-BA4C-4D13-BBCD-CE36B3B49B82}" presName="Name13" presStyleLbl="parChTrans1D2" presStyleIdx="5" presStyleCnt="8"/>
      <dgm:spPr/>
    </dgm:pt>
    <dgm:pt modelId="{B7EAAAE6-F47B-4B4E-8E24-85A7667F4F86}" type="pres">
      <dgm:prSet presAssocID="{E5EAE4F2-A8A5-4CD4-ADDF-4EB39A81766A}" presName="childText" presStyleLbl="bgAcc1" presStyleIdx="5" presStyleCnt="8">
        <dgm:presLayoutVars>
          <dgm:bulletEnabled val="1"/>
        </dgm:presLayoutVars>
      </dgm:prSet>
      <dgm:spPr/>
    </dgm:pt>
    <dgm:pt modelId="{548DAD99-E6B5-48EC-9F93-18D3F2C284F6}" type="pres">
      <dgm:prSet presAssocID="{EC597B92-167A-47BA-AA02-49C0428D0B39}" presName="Name13" presStyleLbl="parChTrans1D2" presStyleIdx="6" presStyleCnt="8"/>
      <dgm:spPr/>
    </dgm:pt>
    <dgm:pt modelId="{0F3E7219-5DE1-4524-BA0F-E1E18FB84CE4}" type="pres">
      <dgm:prSet presAssocID="{F4F74F59-8289-4C4C-87B8-7C427B8C2D9E}" presName="childText" presStyleLbl="bgAcc1" presStyleIdx="6" presStyleCnt="8">
        <dgm:presLayoutVars>
          <dgm:bulletEnabled val="1"/>
        </dgm:presLayoutVars>
      </dgm:prSet>
      <dgm:spPr/>
    </dgm:pt>
    <dgm:pt modelId="{A3FF785D-F8D7-476C-81C9-1980E44F64FE}" type="pres">
      <dgm:prSet presAssocID="{725E277B-0D12-4E96-91C8-8BDDE70E7C45}" presName="Name13" presStyleLbl="parChTrans1D2" presStyleIdx="7" presStyleCnt="8"/>
      <dgm:spPr/>
    </dgm:pt>
    <dgm:pt modelId="{CD78617B-D545-41A4-9CBC-213CC20DF790}" type="pres">
      <dgm:prSet presAssocID="{58B83DF2-A2B4-49C9-B765-01E2B3D5F193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291AB05-11EA-4DC9-8B92-A8FB99E8160A}" type="presOf" srcId="{AF2BC543-4FFA-4795-B0BF-A710C84BF4A7}" destId="{0C58FB73-1284-49A9-936D-AC3D975F8D5C}" srcOrd="1" destOrd="0" presId="urn:microsoft.com/office/officeart/2005/8/layout/hierarchy3"/>
    <dgm:cxn modelId="{521C180B-1C35-4DC5-BC54-F6E6873433A3}" srcId="{AF2BC543-4FFA-4795-B0BF-A710C84BF4A7}" destId="{0449999E-0E98-4484-85A4-E97E44BF762F}" srcOrd="0" destOrd="0" parTransId="{3BACDB1A-84EF-4233-9ED2-915DF345AFF8}" sibTransId="{955ACD7A-109E-4F82-832E-61F7262E974F}"/>
    <dgm:cxn modelId="{30B16A0B-F31C-4DB8-9366-E3512A8A1424}" srcId="{AF2BC543-4FFA-4795-B0BF-A710C84BF4A7}" destId="{D55E8B64-D4DE-4707-9653-2C7B1655CFF1}" srcOrd="2" destOrd="0" parTransId="{03F4A61B-2C63-400E-8A3D-AE4FCEBFF2EE}" sibTransId="{899768A4-9E44-42CA-916D-97F4EA72286B}"/>
    <dgm:cxn modelId="{950DC813-BF0A-44E5-99EB-F795CB01D105}" type="presOf" srcId="{94A0742E-3582-4EE8-A682-9EE27126EA87}" destId="{2D078B5D-BF93-47E0-96B1-CCDD37F2B795}" srcOrd="0" destOrd="0" presId="urn:microsoft.com/office/officeart/2005/8/layout/hierarchy3"/>
    <dgm:cxn modelId="{6FD27C15-3461-4CC7-BF35-E0B724F31A11}" srcId="{93280F2B-1230-47C3-825C-1F51387F7AEF}" destId="{E5EAE4F2-A8A5-4CD4-ADDF-4EB39A81766A}" srcOrd="0" destOrd="0" parTransId="{C19DED3C-BA4C-4D13-BBCD-CE36B3B49B82}" sibTransId="{BAC52BE1-0B6B-46B5-A233-687C75CE8216}"/>
    <dgm:cxn modelId="{2593EA17-F0E6-4C80-A1B7-6A93B9AFE7C0}" type="presOf" srcId="{58B83DF2-A2B4-49C9-B765-01E2B3D5F193}" destId="{CD78617B-D545-41A4-9CBC-213CC20DF790}" srcOrd="0" destOrd="0" presId="urn:microsoft.com/office/officeart/2005/8/layout/hierarchy3"/>
    <dgm:cxn modelId="{CD083218-80DA-4A75-9170-47BC4F4A3693}" type="presOf" srcId="{AF2BC543-4FFA-4795-B0BF-A710C84BF4A7}" destId="{72E37C53-2FB0-43AA-96DC-0DAC79970744}" srcOrd="0" destOrd="0" presId="urn:microsoft.com/office/officeart/2005/8/layout/hierarchy3"/>
    <dgm:cxn modelId="{775CAD18-365F-4738-A8FC-1B8B16BCD1F6}" type="presOf" srcId="{8B8508DE-6758-473D-A4C5-79E3CBA91ACA}" destId="{9DF8F81D-77E5-4012-AC42-24BB9FDEB43E}" srcOrd="0" destOrd="0" presId="urn:microsoft.com/office/officeart/2005/8/layout/hierarchy3"/>
    <dgm:cxn modelId="{095A9A4E-77BE-454B-A62A-5B7C1227C54C}" type="presOf" srcId="{03F4A61B-2C63-400E-8A3D-AE4FCEBFF2EE}" destId="{87A0E9DF-436F-4BAF-961A-92C84960EE7A}" srcOrd="0" destOrd="0" presId="urn:microsoft.com/office/officeart/2005/8/layout/hierarchy3"/>
    <dgm:cxn modelId="{B5EA4851-A6EC-4D09-9D7C-8C2AEC34B86A}" type="presOf" srcId="{93280F2B-1230-47C3-825C-1F51387F7AEF}" destId="{80F5FCE7-B9ED-40EA-97DD-5A8E6FEDA34E}" srcOrd="0" destOrd="0" presId="urn:microsoft.com/office/officeart/2005/8/layout/hierarchy3"/>
    <dgm:cxn modelId="{FD3CF35A-2295-46B3-9D88-6DB752A1B990}" type="presOf" srcId="{93280F2B-1230-47C3-825C-1F51387F7AEF}" destId="{B6B291F8-9BEC-43E5-9A1F-E7ABACEF8D62}" srcOrd="1" destOrd="0" presId="urn:microsoft.com/office/officeart/2005/8/layout/hierarchy3"/>
    <dgm:cxn modelId="{FB414168-BAAD-48DD-A1C1-C5801D0D0221}" type="presOf" srcId="{EC597B92-167A-47BA-AA02-49C0428D0B39}" destId="{548DAD99-E6B5-48EC-9F93-18D3F2C284F6}" srcOrd="0" destOrd="0" presId="urn:microsoft.com/office/officeart/2005/8/layout/hierarchy3"/>
    <dgm:cxn modelId="{BDE8236C-EBF1-41C3-86DC-35A467AC74AD}" srcId="{A74EFD90-42D9-473C-8E76-2B24D70C0065}" destId="{69E9A67A-132F-4472-8459-B720E7A7D479}" srcOrd="0" destOrd="0" parTransId="{235AECFC-9643-4089-B883-65AFEAF7A014}" sibTransId="{9F83F367-346A-47D6-89B2-AC8A1E33EC6A}"/>
    <dgm:cxn modelId="{C8DEE573-B085-408B-881C-9B41B79F22CB}" type="presOf" srcId="{69E9A67A-132F-4472-8459-B720E7A7D479}" destId="{2D0ED319-2A8D-4E14-BDA3-E64D7FBBB520}" srcOrd="0" destOrd="0" presId="urn:microsoft.com/office/officeart/2005/8/layout/hierarchy3"/>
    <dgm:cxn modelId="{373DBE8C-1AAD-40C6-BFDC-F4E53C2E4A45}" type="presOf" srcId="{69E9A67A-132F-4472-8459-B720E7A7D479}" destId="{905FEE8C-7F2A-4739-83F0-D79961580795}" srcOrd="1" destOrd="0" presId="urn:microsoft.com/office/officeart/2005/8/layout/hierarchy3"/>
    <dgm:cxn modelId="{6FEEA096-4013-45A0-B685-88A84F855035}" type="presOf" srcId="{C19DED3C-BA4C-4D13-BBCD-CE36B3B49B82}" destId="{61669E16-7658-4205-B37C-EB64C129F135}" srcOrd="0" destOrd="0" presId="urn:microsoft.com/office/officeart/2005/8/layout/hierarchy3"/>
    <dgm:cxn modelId="{C1D2E397-6573-4189-8021-CBDBC841579E}" srcId="{A74EFD90-42D9-473C-8E76-2B24D70C0065}" destId="{AF2BC543-4FFA-4795-B0BF-A710C84BF4A7}" srcOrd="1" destOrd="0" parTransId="{17157189-ED82-4A0D-A8C4-AFCBEE9D4AEA}" sibTransId="{B2C852F7-8D60-4883-B634-3DE5CF9859DE}"/>
    <dgm:cxn modelId="{2D544399-55FD-40FC-897B-58CA6AC57C5A}" type="presOf" srcId="{F4F74F59-8289-4C4C-87B8-7C427B8C2D9E}" destId="{0F3E7219-5DE1-4524-BA0F-E1E18FB84CE4}" srcOrd="0" destOrd="0" presId="urn:microsoft.com/office/officeart/2005/8/layout/hierarchy3"/>
    <dgm:cxn modelId="{7A8A679A-8F49-41AC-B519-5D1DB0B8C68C}" srcId="{A74EFD90-42D9-473C-8E76-2B24D70C0065}" destId="{93280F2B-1230-47C3-825C-1F51387F7AEF}" srcOrd="2" destOrd="0" parTransId="{77FF5509-247D-4575-8EA9-7CBE08DA7165}" sibTransId="{8CF3AAE0-812B-4AC9-8ABE-EE5EB2EEC5A8}"/>
    <dgm:cxn modelId="{F707099F-3463-4327-8D8E-C0C393090C65}" srcId="{AF2BC543-4FFA-4795-B0BF-A710C84BF4A7}" destId="{7DE0512C-5246-41E6-BBD3-54DCB63B8679}" srcOrd="1" destOrd="0" parTransId="{8B8508DE-6758-473D-A4C5-79E3CBA91ACA}" sibTransId="{B831C32C-EBD0-47D3-AFD8-573BCA3B48E3}"/>
    <dgm:cxn modelId="{247550A2-B930-4668-8ECC-77067705FE92}" type="presOf" srcId="{725E277B-0D12-4E96-91C8-8BDDE70E7C45}" destId="{A3FF785D-F8D7-476C-81C9-1980E44F64FE}" srcOrd="0" destOrd="0" presId="urn:microsoft.com/office/officeart/2005/8/layout/hierarchy3"/>
    <dgm:cxn modelId="{0BBF88A5-5EB7-490B-9679-B35045746989}" type="presOf" srcId="{DAB96BCE-07FE-4951-95D0-05AE32BF5B82}" destId="{14C14E11-E614-4FEE-BCFB-6CF7F4D9D290}" srcOrd="0" destOrd="0" presId="urn:microsoft.com/office/officeart/2005/8/layout/hierarchy3"/>
    <dgm:cxn modelId="{988C52A7-B3E0-40C3-BC6A-4D024F54851D}" type="presOf" srcId="{9F831917-7F90-4252-83B9-B688B65BE366}" destId="{2E50E157-A0F4-4378-BEBE-7A304E01C765}" srcOrd="0" destOrd="0" presId="urn:microsoft.com/office/officeart/2005/8/layout/hierarchy3"/>
    <dgm:cxn modelId="{01DAFFB7-E54F-454B-BD42-4B11B0808123}" type="presOf" srcId="{CF12C973-CEF0-4E91-8DA2-B7C098BD54A0}" destId="{419F2BFF-C72B-41D5-85B0-358D7F3A726B}" srcOrd="0" destOrd="0" presId="urn:microsoft.com/office/officeart/2005/8/layout/hierarchy3"/>
    <dgm:cxn modelId="{20F963B8-3F1E-4A61-A37A-5E78C74DC748}" type="presOf" srcId="{7DE0512C-5246-41E6-BBD3-54DCB63B8679}" destId="{B16F8322-42B8-4A5F-AD14-6FBE99DB0C6C}" srcOrd="0" destOrd="0" presId="urn:microsoft.com/office/officeart/2005/8/layout/hierarchy3"/>
    <dgm:cxn modelId="{FC9F11C8-D9B7-4F04-B692-E8747C13A971}" srcId="{93280F2B-1230-47C3-825C-1F51387F7AEF}" destId="{58B83DF2-A2B4-49C9-B765-01E2B3D5F193}" srcOrd="2" destOrd="0" parTransId="{725E277B-0D12-4E96-91C8-8BDDE70E7C45}" sibTransId="{8208436C-38A0-4311-8BAC-C2326355547A}"/>
    <dgm:cxn modelId="{BEDA6DD2-BACD-4912-8EFA-0DD0A728ACE3}" srcId="{69E9A67A-132F-4472-8459-B720E7A7D479}" destId="{94A0742E-3582-4EE8-A682-9EE27126EA87}" srcOrd="0" destOrd="0" parTransId="{CF12C973-CEF0-4E91-8DA2-B7C098BD54A0}" sibTransId="{E5C4F7F3-1F0B-493E-AEA8-B8CB35C71C9F}"/>
    <dgm:cxn modelId="{1FD042D6-C7E6-4EC5-B064-99615CDA89AB}" type="presOf" srcId="{3BACDB1A-84EF-4233-9ED2-915DF345AFF8}" destId="{2C0337E1-5524-4E4A-B132-67ED34727AAE}" srcOrd="0" destOrd="0" presId="urn:microsoft.com/office/officeart/2005/8/layout/hierarchy3"/>
    <dgm:cxn modelId="{9BB6F8DF-6346-42AD-9F79-C6186C60D08C}" srcId="{93280F2B-1230-47C3-825C-1F51387F7AEF}" destId="{F4F74F59-8289-4C4C-87B8-7C427B8C2D9E}" srcOrd="1" destOrd="0" parTransId="{EC597B92-167A-47BA-AA02-49C0428D0B39}" sibTransId="{0097B32E-300B-4FA5-B108-8380F535F665}"/>
    <dgm:cxn modelId="{B71D3EE2-2CDE-468B-A87E-7CF86CAF531D}" type="presOf" srcId="{D55E8B64-D4DE-4707-9653-2C7B1655CFF1}" destId="{87A3B693-2461-43F0-9C44-54BA07184259}" srcOrd="0" destOrd="0" presId="urn:microsoft.com/office/officeart/2005/8/layout/hierarchy3"/>
    <dgm:cxn modelId="{56AE99E8-68E3-458A-8E4F-E43CE863C911}" type="presOf" srcId="{A74EFD90-42D9-473C-8E76-2B24D70C0065}" destId="{567B3E31-ABED-4BDA-AF42-C9C170FF0694}" srcOrd="0" destOrd="0" presId="urn:microsoft.com/office/officeart/2005/8/layout/hierarchy3"/>
    <dgm:cxn modelId="{9A6455F1-651C-4F47-A60A-652EDE8C35EB}" srcId="{69E9A67A-132F-4472-8459-B720E7A7D479}" destId="{9F831917-7F90-4252-83B9-B688B65BE366}" srcOrd="1" destOrd="0" parTransId="{DAB96BCE-07FE-4951-95D0-05AE32BF5B82}" sibTransId="{89DCF7EE-5AC4-429F-BCBB-FB4016F5B409}"/>
    <dgm:cxn modelId="{991C5CFD-EE7B-4227-A6FB-20858E0787A7}" type="presOf" srcId="{E5EAE4F2-A8A5-4CD4-ADDF-4EB39A81766A}" destId="{B7EAAAE6-F47B-4B4E-8E24-85A7667F4F86}" srcOrd="0" destOrd="0" presId="urn:microsoft.com/office/officeart/2005/8/layout/hierarchy3"/>
    <dgm:cxn modelId="{C0306AFF-E116-43CF-8FA0-B6C6712887B9}" type="presOf" srcId="{0449999E-0E98-4484-85A4-E97E44BF762F}" destId="{CF7F5FB0-FD03-4849-95E9-4E9103B8363C}" srcOrd="0" destOrd="0" presId="urn:microsoft.com/office/officeart/2005/8/layout/hierarchy3"/>
    <dgm:cxn modelId="{B52D24A5-CC9E-40E9-BFB8-719C951B1297}" type="presParOf" srcId="{567B3E31-ABED-4BDA-AF42-C9C170FF0694}" destId="{4A5AABF9-C602-4F8D-BF68-0EFBF5D72354}" srcOrd="0" destOrd="0" presId="urn:microsoft.com/office/officeart/2005/8/layout/hierarchy3"/>
    <dgm:cxn modelId="{EAD0ACD2-E306-47B7-880D-09C560619631}" type="presParOf" srcId="{4A5AABF9-C602-4F8D-BF68-0EFBF5D72354}" destId="{D0A535C7-17CB-432C-B362-5068EDE142C8}" srcOrd="0" destOrd="0" presId="urn:microsoft.com/office/officeart/2005/8/layout/hierarchy3"/>
    <dgm:cxn modelId="{1A03666B-F407-44EE-86F6-2F8A78A711D3}" type="presParOf" srcId="{D0A535C7-17CB-432C-B362-5068EDE142C8}" destId="{2D0ED319-2A8D-4E14-BDA3-E64D7FBBB520}" srcOrd="0" destOrd="0" presId="urn:microsoft.com/office/officeart/2005/8/layout/hierarchy3"/>
    <dgm:cxn modelId="{DF89763E-D1DA-42C4-9613-7D1C4950B6D9}" type="presParOf" srcId="{D0A535C7-17CB-432C-B362-5068EDE142C8}" destId="{905FEE8C-7F2A-4739-83F0-D79961580795}" srcOrd="1" destOrd="0" presId="urn:microsoft.com/office/officeart/2005/8/layout/hierarchy3"/>
    <dgm:cxn modelId="{1F270743-AE9A-4DBF-A114-C128C1AA3E15}" type="presParOf" srcId="{4A5AABF9-C602-4F8D-BF68-0EFBF5D72354}" destId="{B18759DB-D33E-4A0E-BFC5-2E246D8849DC}" srcOrd="1" destOrd="0" presId="urn:microsoft.com/office/officeart/2005/8/layout/hierarchy3"/>
    <dgm:cxn modelId="{11B5C707-B4EA-4210-8B45-C6D689BB8E3D}" type="presParOf" srcId="{B18759DB-D33E-4A0E-BFC5-2E246D8849DC}" destId="{419F2BFF-C72B-41D5-85B0-358D7F3A726B}" srcOrd="0" destOrd="0" presId="urn:microsoft.com/office/officeart/2005/8/layout/hierarchy3"/>
    <dgm:cxn modelId="{1D6F510A-A339-4CA5-9A4E-E889DCB2F3CD}" type="presParOf" srcId="{B18759DB-D33E-4A0E-BFC5-2E246D8849DC}" destId="{2D078B5D-BF93-47E0-96B1-CCDD37F2B795}" srcOrd="1" destOrd="0" presId="urn:microsoft.com/office/officeart/2005/8/layout/hierarchy3"/>
    <dgm:cxn modelId="{82D90BDA-6879-4640-BF53-E2861A5E05D3}" type="presParOf" srcId="{B18759DB-D33E-4A0E-BFC5-2E246D8849DC}" destId="{14C14E11-E614-4FEE-BCFB-6CF7F4D9D290}" srcOrd="2" destOrd="0" presId="urn:microsoft.com/office/officeart/2005/8/layout/hierarchy3"/>
    <dgm:cxn modelId="{5A1EFE0A-C584-4AC4-8264-7FF0EE48AD2D}" type="presParOf" srcId="{B18759DB-D33E-4A0E-BFC5-2E246D8849DC}" destId="{2E50E157-A0F4-4378-BEBE-7A304E01C765}" srcOrd="3" destOrd="0" presId="urn:microsoft.com/office/officeart/2005/8/layout/hierarchy3"/>
    <dgm:cxn modelId="{9D72EF6E-4719-436F-87C5-A86E5F45DABF}" type="presParOf" srcId="{567B3E31-ABED-4BDA-AF42-C9C170FF0694}" destId="{ED801280-24B1-45A3-B012-471019C11188}" srcOrd="1" destOrd="0" presId="urn:microsoft.com/office/officeart/2005/8/layout/hierarchy3"/>
    <dgm:cxn modelId="{D540EFA0-1B5B-49C5-B3F6-CF421B90EC0C}" type="presParOf" srcId="{ED801280-24B1-45A3-B012-471019C11188}" destId="{136054BA-EAA2-4CFE-9923-55E5CC633663}" srcOrd="0" destOrd="0" presId="urn:microsoft.com/office/officeart/2005/8/layout/hierarchy3"/>
    <dgm:cxn modelId="{24BACAF7-134C-4AF3-BFA3-FBD18A9DFC87}" type="presParOf" srcId="{136054BA-EAA2-4CFE-9923-55E5CC633663}" destId="{72E37C53-2FB0-43AA-96DC-0DAC79970744}" srcOrd="0" destOrd="0" presId="urn:microsoft.com/office/officeart/2005/8/layout/hierarchy3"/>
    <dgm:cxn modelId="{71A24C01-01A9-4C44-ADD8-963C04424D19}" type="presParOf" srcId="{136054BA-EAA2-4CFE-9923-55E5CC633663}" destId="{0C58FB73-1284-49A9-936D-AC3D975F8D5C}" srcOrd="1" destOrd="0" presId="urn:microsoft.com/office/officeart/2005/8/layout/hierarchy3"/>
    <dgm:cxn modelId="{E939E485-9FDD-4BB8-A4BE-D94411A6070B}" type="presParOf" srcId="{ED801280-24B1-45A3-B012-471019C11188}" destId="{AD6B7D79-D2A6-4155-BBFB-00E615074D69}" srcOrd="1" destOrd="0" presId="urn:microsoft.com/office/officeart/2005/8/layout/hierarchy3"/>
    <dgm:cxn modelId="{DAE38EC3-AAFD-4255-B014-D2CD75A375C8}" type="presParOf" srcId="{AD6B7D79-D2A6-4155-BBFB-00E615074D69}" destId="{2C0337E1-5524-4E4A-B132-67ED34727AAE}" srcOrd="0" destOrd="0" presId="urn:microsoft.com/office/officeart/2005/8/layout/hierarchy3"/>
    <dgm:cxn modelId="{B8AA4BF5-4C1D-41A1-A86B-E36108AE0356}" type="presParOf" srcId="{AD6B7D79-D2A6-4155-BBFB-00E615074D69}" destId="{CF7F5FB0-FD03-4849-95E9-4E9103B8363C}" srcOrd="1" destOrd="0" presId="urn:microsoft.com/office/officeart/2005/8/layout/hierarchy3"/>
    <dgm:cxn modelId="{F73D893E-C48F-4FF0-98B1-79B41362B81F}" type="presParOf" srcId="{AD6B7D79-D2A6-4155-BBFB-00E615074D69}" destId="{9DF8F81D-77E5-4012-AC42-24BB9FDEB43E}" srcOrd="2" destOrd="0" presId="urn:microsoft.com/office/officeart/2005/8/layout/hierarchy3"/>
    <dgm:cxn modelId="{74729375-9FF0-4A86-AEE8-23D9059785DB}" type="presParOf" srcId="{AD6B7D79-D2A6-4155-BBFB-00E615074D69}" destId="{B16F8322-42B8-4A5F-AD14-6FBE99DB0C6C}" srcOrd="3" destOrd="0" presId="urn:microsoft.com/office/officeart/2005/8/layout/hierarchy3"/>
    <dgm:cxn modelId="{17B74695-2FBD-46E0-B57D-60B3CB14DA42}" type="presParOf" srcId="{AD6B7D79-D2A6-4155-BBFB-00E615074D69}" destId="{87A0E9DF-436F-4BAF-961A-92C84960EE7A}" srcOrd="4" destOrd="0" presId="urn:microsoft.com/office/officeart/2005/8/layout/hierarchy3"/>
    <dgm:cxn modelId="{6B7FE0DD-46BD-40B9-8511-59C90F0573BA}" type="presParOf" srcId="{AD6B7D79-D2A6-4155-BBFB-00E615074D69}" destId="{87A3B693-2461-43F0-9C44-54BA07184259}" srcOrd="5" destOrd="0" presId="urn:microsoft.com/office/officeart/2005/8/layout/hierarchy3"/>
    <dgm:cxn modelId="{B07D0CB5-DA38-42D3-9D17-6ABD5330BD9A}" type="presParOf" srcId="{567B3E31-ABED-4BDA-AF42-C9C170FF0694}" destId="{C2F48455-D214-485A-8F27-CFC0B1894483}" srcOrd="2" destOrd="0" presId="urn:microsoft.com/office/officeart/2005/8/layout/hierarchy3"/>
    <dgm:cxn modelId="{425DD4AF-515E-49CE-A24E-9E5962A140E0}" type="presParOf" srcId="{C2F48455-D214-485A-8F27-CFC0B1894483}" destId="{14C2CE77-D6F1-42B9-AA4B-31CA4C3237E0}" srcOrd="0" destOrd="0" presId="urn:microsoft.com/office/officeart/2005/8/layout/hierarchy3"/>
    <dgm:cxn modelId="{46628464-9CAB-4BE3-8F43-61F3B65EBC42}" type="presParOf" srcId="{14C2CE77-D6F1-42B9-AA4B-31CA4C3237E0}" destId="{80F5FCE7-B9ED-40EA-97DD-5A8E6FEDA34E}" srcOrd="0" destOrd="0" presId="urn:microsoft.com/office/officeart/2005/8/layout/hierarchy3"/>
    <dgm:cxn modelId="{30AD856E-5627-402B-88A4-D354ADF4223B}" type="presParOf" srcId="{14C2CE77-D6F1-42B9-AA4B-31CA4C3237E0}" destId="{B6B291F8-9BEC-43E5-9A1F-E7ABACEF8D62}" srcOrd="1" destOrd="0" presId="urn:microsoft.com/office/officeart/2005/8/layout/hierarchy3"/>
    <dgm:cxn modelId="{929C080C-18F7-432C-BB92-AFB0F46FE8BF}" type="presParOf" srcId="{C2F48455-D214-485A-8F27-CFC0B1894483}" destId="{B6A8757A-C211-4208-933E-1E05A0EA3729}" srcOrd="1" destOrd="0" presId="urn:microsoft.com/office/officeart/2005/8/layout/hierarchy3"/>
    <dgm:cxn modelId="{0546A61D-7EC4-437B-A3FF-6CD64428CB65}" type="presParOf" srcId="{B6A8757A-C211-4208-933E-1E05A0EA3729}" destId="{61669E16-7658-4205-B37C-EB64C129F135}" srcOrd="0" destOrd="0" presId="urn:microsoft.com/office/officeart/2005/8/layout/hierarchy3"/>
    <dgm:cxn modelId="{50BC88AF-565D-46B5-9255-8A964CFDE828}" type="presParOf" srcId="{B6A8757A-C211-4208-933E-1E05A0EA3729}" destId="{B7EAAAE6-F47B-4B4E-8E24-85A7667F4F86}" srcOrd="1" destOrd="0" presId="urn:microsoft.com/office/officeart/2005/8/layout/hierarchy3"/>
    <dgm:cxn modelId="{E0021B01-73B0-4581-A5B0-D6F6EE7BF502}" type="presParOf" srcId="{B6A8757A-C211-4208-933E-1E05A0EA3729}" destId="{548DAD99-E6B5-48EC-9F93-18D3F2C284F6}" srcOrd="2" destOrd="0" presId="urn:microsoft.com/office/officeart/2005/8/layout/hierarchy3"/>
    <dgm:cxn modelId="{1F982BF9-492C-49A5-9954-93349857236F}" type="presParOf" srcId="{B6A8757A-C211-4208-933E-1E05A0EA3729}" destId="{0F3E7219-5DE1-4524-BA0F-E1E18FB84CE4}" srcOrd="3" destOrd="0" presId="urn:microsoft.com/office/officeart/2005/8/layout/hierarchy3"/>
    <dgm:cxn modelId="{C31F0475-B743-4EAB-AE7F-411CED420316}" type="presParOf" srcId="{B6A8757A-C211-4208-933E-1E05A0EA3729}" destId="{A3FF785D-F8D7-476C-81C9-1980E44F64FE}" srcOrd="4" destOrd="0" presId="urn:microsoft.com/office/officeart/2005/8/layout/hierarchy3"/>
    <dgm:cxn modelId="{533CFF95-7C56-4037-A143-85769B60833A}" type="presParOf" srcId="{B6A8757A-C211-4208-933E-1E05A0EA3729}" destId="{CD78617B-D545-41A4-9CBC-213CC20DF79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48C5C-6449-4A46-9763-74DFEADBD3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8F51356-6B25-4587-8B86-B06B6E96C1AA}">
      <dgm:prSet phldrT="[Text]" custT="1"/>
      <dgm:spPr/>
      <dgm:t>
        <a:bodyPr/>
        <a:lstStyle/>
        <a:p>
          <a:r>
            <a:rPr lang="bg-BG" sz="2000" b="1" dirty="0" err="1"/>
            <a:t>Deliver</a:t>
          </a:r>
          <a:r>
            <a:rPr lang="bg-BG" sz="2000" b="1" dirty="0"/>
            <a:t> </a:t>
          </a:r>
          <a:r>
            <a:rPr lang="bg-BG" sz="2000" b="1" dirty="0" err="1"/>
            <a:t>effective</a:t>
          </a:r>
          <a:r>
            <a:rPr lang="bg-BG" sz="2000" b="1" dirty="0"/>
            <a:t> </a:t>
          </a:r>
          <a:r>
            <a:rPr lang="bg-BG" sz="2000" b="1" dirty="0" err="1"/>
            <a:t>prosecution</a:t>
          </a:r>
          <a:r>
            <a:rPr lang="bg-BG" sz="2000" b="1" dirty="0"/>
            <a:t> of </a:t>
          </a:r>
          <a:r>
            <a:rPr lang="bg-BG" sz="2000" b="1" dirty="0" err="1"/>
            <a:t>high-level</a:t>
          </a:r>
          <a:r>
            <a:rPr lang="bg-BG" sz="2000" b="1" dirty="0"/>
            <a:t> </a:t>
          </a:r>
          <a:r>
            <a:rPr lang="bg-BG" sz="2000" b="1" dirty="0" err="1"/>
            <a:t>corruption</a:t>
          </a:r>
          <a:r>
            <a:rPr lang="bg-BG" sz="2000" dirty="0"/>
            <a:t> </a:t>
          </a:r>
        </a:p>
      </dgm:t>
    </dgm:pt>
    <dgm:pt modelId="{5E9F56F6-9E3C-4C21-B543-1CDCEAAAC302}" type="parTrans" cxnId="{98EA7E9F-E8DC-44E5-BB2B-540C631A6647}">
      <dgm:prSet/>
      <dgm:spPr/>
      <dgm:t>
        <a:bodyPr/>
        <a:lstStyle/>
        <a:p>
          <a:endParaRPr lang="bg-BG" sz="2000"/>
        </a:p>
      </dgm:t>
    </dgm:pt>
    <dgm:pt modelId="{25FBF33E-D21F-4564-B5CD-97B5B5052A25}" type="sibTrans" cxnId="{98EA7E9F-E8DC-44E5-BB2B-540C631A6647}">
      <dgm:prSet/>
      <dgm:spPr/>
      <dgm:t>
        <a:bodyPr/>
        <a:lstStyle/>
        <a:p>
          <a:endParaRPr lang="bg-BG" sz="2000"/>
        </a:p>
      </dgm:t>
    </dgm:pt>
    <dgm:pt modelId="{D17E4B06-ABB7-44E7-9507-750C6873F558}">
      <dgm:prSet phldrT="[Text]" custT="1"/>
      <dgm:spPr/>
      <dgm:t>
        <a:bodyPr/>
        <a:lstStyle/>
        <a:p>
          <a:r>
            <a:rPr lang="bg-BG" sz="2000" b="1" dirty="0" err="1"/>
            <a:t>Adopt</a:t>
          </a:r>
          <a:r>
            <a:rPr lang="bg-BG" sz="2000" b="1" dirty="0"/>
            <a:t> </a:t>
          </a:r>
          <a:r>
            <a:rPr lang="bg-BG" sz="2000" b="1" dirty="0" err="1"/>
            <a:t>an</a:t>
          </a:r>
          <a:r>
            <a:rPr lang="bg-BG" sz="2000" b="1" dirty="0"/>
            <a:t> </a:t>
          </a:r>
          <a:r>
            <a:rPr lang="bg-BG" sz="2000" b="1" dirty="0" err="1"/>
            <a:t>independent</a:t>
          </a:r>
          <a:r>
            <a:rPr lang="bg-BG" sz="2000" b="1" dirty="0"/>
            <a:t> </a:t>
          </a:r>
          <a:r>
            <a:rPr lang="bg-BG" sz="2000" b="1" dirty="0" err="1"/>
            <a:t>corruption</a:t>
          </a:r>
          <a:r>
            <a:rPr lang="bg-BG" sz="2000" b="1" dirty="0"/>
            <a:t> </a:t>
          </a:r>
          <a:r>
            <a:rPr lang="bg-BG" sz="2000" b="1" dirty="0" err="1"/>
            <a:t>and</a:t>
          </a:r>
          <a:r>
            <a:rPr lang="bg-BG" sz="2000" b="1" dirty="0"/>
            <a:t> </a:t>
          </a:r>
          <a:r>
            <a:rPr lang="bg-BG" sz="2000" b="1" dirty="0" err="1"/>
            <a:t>anti-corruption</a:t>
          </a:r>
          <a:r>
            <a:rPr lang="bg-BG" sz="2000" b="1" dirty="0"/>
            <a:t> </a:t>
          </a:r>
          <a:r>
            <a:rPr lang="bg-BG" sz="2000" b="1" dirty="0" err="1"/>
            <a:t>monitoring</a:t>
          </a:r>
          <a:r>
            <a:rPr lang="bg-BG" sz="2000" b="1" dirty="0"/>
            <a:t> </a:t>
          </a:r>
          <a:r>
            <a:rPr lang="bg-BG" sz="2000" b="1" dirty="0" err="1"/>
            <a:t>mechanism</a:t>
          </a:r>
          <a:r>
            <a:rPr lang="bg-BG" sz="2000" dirty="0"/>
            <a:t> </a:t>
          </a:r>
        </a:p>
      </dgm:t>
    </dgm:pt>
    <dgm:pt modelId="{1D08F5FB-DAFD-41C1-B4BF-FC15EE55F204}" type="parTrans" cxnId="{075886F3-4075-4941-89B2-693795F5625E}">
      <dgm:prSet/>
      <dgm:spPr/>
      <dgm:t>
        <a:bodyPr/>
        <a:lstStyle/>
        <a:p>
          <a:endParaRPr lang="bg-BG" sz="2000"/>
        </a:p>
      </dgm:t>
    </dgm:pt>
    <dgm:pt modelId="{4C3299F3-2AEE-4D80-BD21-BF02C08220D5}" type="sibTrans" cxnId="{075886F3-4075-4941-89B2-693795F5625E}">
      <dgm:prSet/>
      <dgm:spPr/>
      <dgm:t>
        <a:bodyPr/>
        <a:lstStyle/>
        <a:p>
          <a:endParaRPr lang="bg-BG" sz="2000"/>
        </a:p>
      </dgm:t>
    </dgm:pt>
    <dgm:pt modelId="{A5D68209-0264-4E4F-A405-B6E2E009F703}">
      <dgm:prSet phldrT="[Text]" custT="1"/>
      <dgm:spPr/>
      <dgm:t>
        <a:bodyPr/>
        <a:lstStyle/>
        <a:p>
          <a:r>
            <a:rPr lang="bg-BG" sz="2000" b="1" dirty="0" err="1"/>
            <a:t>Anti-corruption</a:t>
          </a:r>
          <a:r>
            <a:rPr lang="bg-BG" sz="2000" b="1" dirty="0"/>
            <a:t> </a:t>
          </a:r>
          <a:r>
            <a:rPr lang="bg-BG" sz="2000" b="1" dirty="0" err="1"/>
            <a:t>efforts</a:t>
          </a:r>
          <a:r>
            <a:rPr lang="bg-BG" sz="2000" b="1" dirty="0"/>
            <a:t> </a:t>
          </a:r>
          <a:r>
            <a:rPr lang="bg-BG" sz="2000" b="1" dirty="0" err="1"/>
            <a:t>should</a:t>
          </a:r>
          <a:r>
            <a:rPr lang="bg-BG" sz="2000" b="1" dirty="0"/>
            <a:t> </a:t>
          </a:r>
          <a:r>
            <a:rPr lang="bg-BG" sz="2000" b="1" dirty="0" err="1"/>
            <a:t>be</a:t>
          </a:r>
          <a:r>
            <a:rPr lang="bg-BG" sz="2000" b="1" dirty="0"/>
            <a:t> </a:t>
          </a:r>
          <a:r>
            <a:rPr lang="bg-BG" sz="2000" b="1" dirty="0" err="1"/>
            <a:t>focused</a:t>
          </a:r>
          <a:r>
            <a:rPr lang="bg-BG" sz="2000" b="1" dirty="0"/>
            <a:t> </a:t>
          </a:r>
          <a:r>
            <a:rPr lang="bg-BG" sz="2000" b="1" dirty="0" err="1"/>
            <a:t>on</a:t>
          </a:r>
          <a:r>
            <a:rPr lang="bg-BG" sz="2000" b="1" dirty="0"/>
            <a:t> </a:t>
          </a:r>
          <a:r>
            <a:rPr lang="bg-BG" sz="2000" b="1" dirty="0" err="1"/>
            <a:t>critical</a:t>
          </a:r>
          <a:r>
            <a:rPr lang="bg-BG" sz="2000" b="1" dirty="0"/>
            <a:t> </a:t>
          </a:r>
          <a:r>
            <a:rPr lang="bg-BG" sz="2000" b="1" dirty="0" err="1"/>
            <a:t>sectors</a:t>
          </a:r>
          <a:r>
            <a:rPr lang="bg-BG" sz="2000" dirty="0"/>
            <a:t> </a:t>
          </a:r>
        </a:p>
      </dgm:t>
    </dgm:pt>
    <dgm:pt modelId="{69835687-A31E-4798-97D4-16404A642600}" type="parTrans" cxnId="{11F36191-C505-48FA-BA1D-3581536CB045}">
      <dgm:prSet/>
      <dgm:spPr/>
      <dgm:t>
        <a:bodyPr/>
        <a:lstStyle/>
        <a:p>
          <a:endParaRPr lang="bg-BG" sz="2000"/>
        </a:p>
      </dgm:t>
    </dgm:pt>
    <dgm:pt modelId="{2650C408-DC40-4925-B37F-38851B1563A4}" type="sibTrans" cxnId="{11F36191-C505-48FA-BA1D-3581536CB045}">
      <dgm:prSet/>
      <dgm:spPr/>
      <dgm:t>
        <a:bodyPr/>
        <a:lstStyle/>
        <a:p>
          <a:endParaRPr lang="bg-BG" sz="2000"/>
        </a:p>
      </dgm:t>
    </dgm:pt>
    <dgm:pt modelId="{5E28BEF4-5523-4792-97B1-CBFB18816125}">
      <dgm:prSet phldrT="[Text]" custT="1"/>
      <dgm:spPr/>
      <dgm:t>
        <a:bodyPr/>
        <a:lstStyle/>
        <a:p>
          <a:r>
            <a:rPr lang="bg-BG" sz="1500" dirty="0" err="1"/>
            <a:t>Sentencing</a:t>
          </a:r>
          <a:r>
            <a:rPr lang="bg-BG" sz="1500" dirty="0"/>
            <a:t> of </a:t>
          </a:r>
          <a:r>
            <a:rPr lang="bg-BG" sz="1500" dirty="0" err="1"/>
            <a:t>corrupt</a:t>
          </a:r>
          <a:r>
            <a:rPr lang="bg-BG" sz="1500" dirty="0"/>
            <a:t> </a:t>
          </a:r>
          <a:r>
            <a:rPr lang="bg-BG" sz="1500" dirty="0" err="1"/>
            <a:t>politicians</a:t>
          </a:r>
          <a:r>
            <a:rPr lang="bg-BG" sz="1500" dirty="0"/>
            <a:t> </a:t>
          </a:r>
          <a:r>
            <a:rPr lang="bg-BG" sz="1500" dirty="0" err="1"/>
            <a:t>from</a:t>
          </a:r>
          <a:r>
            <a:rPr lang="bg-BG" sz="1500" dirty="0"/>
            <a:t> </a:t>
          </a:r>
          <a:r>
            <a:rPr lang="bg-BG" sz="1500" dirty="0" err="1"/>
            <a:t>the</a:t>
          </a:r>
          <a:r>
            <a:rPr lang="bg-BG" sz="1500" dirty="0"/>
            <a:t> </a:t>
          </a:r>
          <a:r>
            <a:rPr lang="bg-BG" sz="1500" dirty="0" err="1"/>
            <a:t>top</a:t>
          </a:r>
          <a:r>
            <a:rPr lang="bg-BG" sz="1500" dirty="0"/>
            <a:t> </a:t>
          </a:r>
          <a:r>
            <a:rPr lang="bg-BG" sz="1500" dirty="0" err="1"/>
            <a:t>political</a:t>
          </a:r>
          <a:r>
            <a:rPr lang="bg-BG" sz="1500" dirty="0"/>
            <a:t> </a:t>
          </a:r>
          <a:r>
            <a:rPr lang="bg-BG" sz="1500" dirty="0" err="1"/>
            <a:t>echelon</a:t>
          </a:r>
          <a:r>
            <a:rPr lang="bg-BG" sz="1500" dirty="0"/>
            <a:t> </a:t>
          </a:r>
          <a:r>
            <a:rPr lang="bg-BG" sz="1500" dirty="0" err="1"/>
            <a:t>provide</a:t>
          </a:r>
          <a:r>
            <a:rPr lang="en-US" sz="1500" dirty="0"/>
            <a:t>s</a:t>
          </a:r>
          <a:r>
            <a:rPr lang="bg-BG" sz="1500" dirty="0"/>
            <a:t> a </a:t>
          </a:r>
          <a:r>
            <a:rPr lang="bg-BG" sz="1500" dirty="0" err="1"/>
            <a:t>strong</a:t>
          </a:r>
          <a:r>
            <a:rPr lang="bg-BG" sz="1500" dirty="0"/>
            <a:t> </a:t>
          </a:r>
          <a:r>
            <a:rPr lang="bg-BG" sz="1500" dirty="0" err="1"/>
            <a:t>example</a:t>
          </a:r>
          <a:r>
            <a:rPr lang="bg-BG" sz="1500" dirty="0"/>
            <a:t> for </a:t>
          </a:r>
          <a:r>
            <a:rPr lang="bg-BG" sz="1500" dirty="0" err="1"/>
            <a:t>everyone</a:t>
          </a:r>
          <a:r>
            <a:rPr lang="bg-BG" sz="1500" dirty="0"/>
            <a:t> </a:t>
          </a:r>
          <a:r>
            <a:rPr lang="bg-BG" sz="1500" dirty="0" err="1"/>
            <a:t>and</a:t>
          </a:r>
          <a:r>
            <a:rPr lang="bg-BG" sz="1500" dirty="0"/>
            <a:t> </a:t>
          </a:r>
          <a:r>
            <a:rPr lang="bg-BG" sz="1500" dirty="0" err="1"/>
            <a:t>have</a:t>
          </a:r>
          <a:r>
            <a:rPr lang="bg-BG" sz="1500" dirty="0"/>
            <a:t> </a:t>
          </a:r>
          <a:r>
            <a:rPr lang="bg-BG" sz="1500" dirty="0" err="1"/>
            <a:t>proven</a:t>
          </a:r>
          <a:r>
            <a:rPr lang="bg-BG" sz="1500" dirty="0"/>
            <a:t> </a:t>
          </a:r>
          <a:r>
            <a:rPr lang="bg-BG" sz="1500" dirty="0" err="1"/>
            <a:t>very</a:t>
          </a:r>
          <a:r>
            <a:rPr lang="bg-BG" sz="1500" dirty="0"/>
            <a:t> </a:t>
          </a:r>
          <a:r>
            <a:rPr lang="bg-BG" sz="1500" dirty="0" err="1"/>
            <a:t>effective</a:t>
          </a:r>
          <a:r>
            <a:rPr lang="bg-BG" sz="1500" dirty="0"/>
            <a:t> in </a:t>
          </a:r>
          <a:r>
            <a:rPr lang="bg-BG" sz="1500" dirty="0" err="1"/>
            <a:t>strengthening</a:t>
          </a:r>
          <a:r>
            <a:rPr lang="bg-BG" sz="1500" dirty="0"/>
            <a:t> </a:t>
          </a:r>
          <a:r>
            <a:rPr lang="bg-BG" sz="1500" dirty="0" err="1"/>
            <a:t>anti-corruption</a:t>
          </a:r>
          <a:r>
            <a:rPr lang="bg-BG" sz="1500" dirty="0"/>
            <a:t> </a:t>
          </a:r>
          <a:r>
            <a:rPr lang="bg-BG" sz="1500" dirty="0" err="1"/>
            <a:t>measures</a:t>
          </a:r>
          <a:r>
            <a:rPr lang="bg-BG" sz="1500" dirty="0"/>
            <a:t> in Croatia </a:t>
          </a:r>
          <a:r>
            <a:rPr lang="bg-BG" sz="1500" dirty="0" err="1"/>
            <a:t>and</a:t>
          </a:r>
          <a:r>
            <a:rPr lang="bg-BG" sz="1500" dirty="0"/>
            <a:t> </a:t>
          </a:r>
          <a:r>
            <a:rPr lang="bg-BG" sz="1500" dirty="0" err="1"/>
            <a:t>Slovenia</a:t>
          </a:r>
          <a:r>
            <a:rPr lang="bg-BG" sz="1500" dirty="0"/>
            <a:t>. </a:t>
          </a:r>
        </a:p>
      </dgm:t>
    </dgm:pt>
    <dgm:pt modelId="{8C484B67-6802-4D73-BFD8-3FD43C9403C2}" type="parTrans" cxnId="{0F3514F4-9092-4D6F-A621-2DE388C3F062}">
      <dgm:prSet/>
      <dgm:spPr/>
      <dgm:t>
        <a:bodyPr/>
        <a:lstStyle/>
        <a:p>
          <a:endParaRPr lang="bg-BG" sz="2000"/>
        </a:p>
      </dgm:t>
    </dgm:pt>
    <dgm:pt modelId="{08E3CBEE-4937-4215-9C1E-BEC256D4AA73}" type="sibTrans" cxnId="{0F3514F4-9092-4D6F-A621-2DE388C3F062}">
      <dgm:prSet/>
      <dgm:spPr/>
      <dgm:t>
        <a:bodyPr/>
        <a:lstStyle/>
        <a:p>
          <a:endParaRPr lang="bg-BG" sz="2000"/>
        </a:p>
      </dgm:t>
    </dgm:pt>
    <dgm:pt modelId="{FC967E1F-EF11-4AAF-9CE4-BA85608CF0A2}">
      <dgm:prSet phldrT="[Text]" custT="1"/>
      <dgm:spPr/>
      <dgm:t>
        <a:bodyPr/>
        <a:lstStyle/>
        <a:p>
          <a:r>
            <a:rPr lang="bg-BG" sz="1500" b="0" dirty="0" err="1"/>
            <a:t>The</a:t>
          </a:r>
          <a:r>
            <a:rPr lang="bg-BG" sz="1500" b="0" dirty="0"/>
            <a:t> </a:t>
          </a:r>
          <a:r>
            <a:rPr lang="bg-BG" sz="1500" b="0" dirty="0" err="1"/>
            <a:t>mechanism</a:t>
          </a:r>
          <a:r>
            <a:rPr lang="bg-BG" sz="1500" b="0" dirty="0"/>
            <a:t> </a:t>
          </a:r>
          <a:r>
            <a:rPr lang="bg-BG" sz="1500" b="0" dirty="0" err="1"/>
            <a:t>should</a:t>
          </a:r>
          <a:r>
            <a:rPr lang="bg-BG" sz="1500" b="0" dirty="0"/>
            <a:t> </a:t>
          </a:r>
          <a:r>
            <a:rPr lang="bg-BG" sz="1500" b="0" dirty="0" err="1"/>
            <a:t>be</a:t>
          </a:r>
          <a:r>
            <a:rPr lang="bg-BG" sz="1500" b="0" dirty="0"/>
            <a:t> </a:t>
          </a:r>
          <a:r>
            <a:rPr lang="bg-BG" sz="1500" b="0" dirty="0" err="1"/>
            <a:t>implemented</a:t>
          </a:r>
          <a:r>
            <a:rPr lang="bg-BG" sz="1500" b="0" dirty="0"/>
            <a:t> </a:t>
          </a:r>
          <a:r>
            <a:rPr lang="bg-BG" sz="1500" b="0" dirty="0" err="1"/>
            <a:t>through</a:t>
          </a:r>
          <a:r>
            <a:rPr lang="bg-BG" sz="1500" b="0" dirty="0"/>
            <a:t> </a:t>
          </a:r>
          <a:r>
            <a:rPr lang="bg-BG" sz="1500" b="0" dirty="0" err="1"/>
            <a:t>national</a:t>
          </a:r>
          <a:r>
            <a:rPr lang="bg-BG" sz="1500" b="0" dirty="0"/>
            <a:t> </a:t>
          </a:r>
          <a:r>
            <a:rPr lang="bg-BG" sz="1500" b="0" dirty="0" err="1"/>
            <a:t>and</a:t>
          </a:r>
          <a:r>
            <a:rPr lang="bg-BG" sz="1500" b="0" dirty="0"/>
            <a:t>/</a:t>
          </a:r>
          <a:r>
            <a:rPr lang="bg-BG" sz="1500" b="0" dirty="0" err="1"/>
            <a:t>or</a:t>
          </a:r>
          <a:r>
            <a:rPr lang="bg-BG" sz="1500" b="0" dirty="0"/>
            <a:t> </a:t>
          </a:r>
          <a:r>
            <a:rPr lang="bg-BG" sz="1500" b="0" dirty="0" err="1"/>
            <a:t>regional</a:t>
          </a:r>
          <a:r>
            <a:rPr lang="bg-BG" sz="1500" b="0" dirty="0"/>
            <a:t> civil </a:t>
          </a:r>
          <a:r>
            <a:rPr lang="bg-BG" sz="1500" b="0" dirty="0" err="1"/>
            <a:t>society</a:t>
          </a:r>
          <a:r>
            <a:rPr lang="bg-BG" sz="1500" b="0" dirty="0"/>
            <a:t> </a:t>
          </a:r>
          <a:r>
            <a:rPr lang="bg-BG" sz="1500" b="0" dirty="0" err="1"/>
            <a:t>network</a:t>
          </a:r>
          <a:r>
            <a:rPr lang="bg-BG" sz="1500" b="0" dirty="0"/>
            <a:t>(s), </a:t>
          </a:r>
          <a:r>
            <a:rPr lang="bg-BG" sz="1500" b="0" dirty="0" err="1"/>
            <a:t>and</a:t>
          </a:r>
          <a:r>
            <a:rPr lang="bg-BG" sz="1500" b="0" dirty="0"/>
            <a:t> </a:t>
          </a:r>
          <a:r>
            <a:rPr lang="bg-BG" sz="1500" b="0" dirty="0" err="1"/>
            <a:t>should</a:t>
          </a:r>
          <a:r>
            <a:rPr lang="bg-BG" sz="1500" b="0" dirty="0"/>
            <a:t> </a:t>
          </a:r>
          <a:r>
            <a:rPr lang="bg-BG" sz="1500" b="0" dirty="0" err="1"/>
            <a:t>be</a:t>
          </a:r>
          <a:r>
            <a:rPr lang="bg-BG" sz="1500" b="0" dirty="0"/>
            <a:t> </a:t>
          </a:r>
          <a:r>
            <a:rPr lang="bg-BG" sz="1500" b="0" dirty="0" err="1"/>
            <a:t>independent</a:t>
          </a:r>
          <a:r>
            <a:rPr lang="bg-BG" sz="1500" b="0" dirty="0"/>
            <a:t> of </a:t>
          </a:r>
          <a:r>
            <a:rPr lang="bg-BG" sz="1500" b="0" dirty="0" err="1"/>
            <a:t>direct</a:t>
          </a:r>
          <a:r>
            <a:rPr lang="bg-BG" sz="1500" b="0" dirty="0"/>
            <a:t> </a:t>
          </a:r>
          <a:r>
            <a:rPr lang="bg-BG" sz="1500" b="0" dirty="0" err="1"/>
            <a:t>national</a:t>
          </a:r>
          <a:r>
            <a:rPr lang="bg-BG" sz="1500" b="0" dirty="0"/>
            <a:t> </a:t>
          </a:r>
          <a:r>
            <a:rPr lang="bg-BG" sz="1500" b="0" dirty="0" err="1"/>
            <a:t>government</a:t>
          </a:r>
          <a:r>
            <a:rPr lang="bg-BG" sz="1500" b="0" dirty="0"/>
            <a:t> </a:t>
          </a:r>
          <a:r>
            <a:rPr lang="bg-BG" sz="1500" b="0" dirty="0" err="1"/>
            <a:t>funding</a:t>
          </a:r>
          <a:r>
            <a:rPr lang="bg-BG" sz="1500" b="0" dirty="0"/>
            <a:t>.</a:t>
          </a:r>
          <a:r>
            <a:rPr lang="en-US" sz="1500" b="0" dirty="0"/>
            <a:t> </a:t>
          </a:r>
          <a:r>
            <a:rPr lang="bg-BG" sz="1500" b="0" dirty="0" err="1"/>
            <a:t>It</a:t>
          </a:r>
          <a:r>
            <a:rPr lang="bg-BG" sz="1500" b="0" dirty="0"/>
            <a:t> </a:t>
          </a:r>
          <a:r>
            <a:rPr lang="bg-BG" sz="1500" b="0" dirty="0" err="1"/>
            <a:t>should</a:t>
          </a:r>
          <a:r>
            <a:rPr lang="bg-BG" sz="1500" b="0" dirty="0"/>
            <a:t> </a:t>
          </a:r>
          <a:r>
            <a:rPr lang="bg-BG" sz="1500" b="0" dirty="0" err="1"/>
            <a:t>serve</a:t>
          </a:r>
          <a:r>
            <a:rPr lang="bg-BG" sz="1500" b="0" dirty="0"/>
            <a:t> </a:t>
          </a:r>
          <a:r>
            <a:rPr lang="bg-BG" sz="1500" b="0" dirty="0" err="1"/>
            <a:t>as</a:t>
          </a:r>
          <a:r>
            <a:rPr lang="bg-BG" sz="1500" b="0" dirty="0"/>
            <a:t> a </a:t>
          </a:r>
          <a:r>
            <a:rPr lang="bg-BG" sz="1500" b="0" dirty="0" err="1"/>
            <a:t>vehicle</a:t>
          </a:r>
          <a:r>
            <a:rPr lang="bg-BG" sz="1500" b="0" dirty="0"/>
            <a:t> for </a:t>
          </a:r>
          <a:r>
            <a:rPr lang="bg-BG" sz="1500" b="0" dirty="0" err="1"/>
            <a:t>opening</a:t>
          </a:r>
          <a:r>
            <a:rPr lang="bg-BG" sz="1500" b="0" dirty="0"/>
            <a:t> </a:t>
          </a:r>
          <a:r>
            <a:rPr lang="bg-BG" sz="1500" b="0" dirty="0" err="1"/>
            <a:t>up</a:t>
          </a:r>
          <a:r>
            <a:rPr lang="bg-BG" sz="1500" b="0" dirty="0"/>
            <a:t> </a:t>
          </a:r>
          <a:r>
            <a:rPr lang="bg-BG" sz="1500" b="0" dirty="0" err="1"/>
            <a:t>administrative</a:t>
          </a:r>
          <a:r>
            <a:rPr lang="bg-BG" sz="1500" b="0" dirty="0"/>
            <a:t> </a:t>
          </a:r>
          <a:r>
            <a:rPr lang="bg-BG" sz="1500" b="0" dirty="0" err="1"/>
            <a:t>data</a:t>
          </a:r>
          <a:r>
            <a:rPr lang="bg-BG" sz="1500" b="0" dirty="0"/>
            <a:t> </a:t>
          </a:r>
          <a:r>
            <a:rPr lang="bg-BG" sz="1500" b="0" dirty="0" err="1"/>
            <a:t>collection</a:t>
          </a:r>
          <a:r>
            <a:rPr lang="bg-BG" sz="1500" b="0" dirty="0"/>
            <a:t> </a:t>
          </a:r>
          <a:r>
            <a:rPr lang="bg-BG" sz="1500" b="0" dirty="0" err="1"/>
            <a:t>and</a:t>
          </a:r>
          <a:r>
            <a:rPr lang="bg-BG" sz="1500" b="0" dirty="0"/>
            <a:t> </a:t>
          </a:r>
          <a:r>
            <a:rPr lang="bg-BG" sz="1500" b="0" dirty="0" err="1"/>
            <a:t>public</a:t>
          </a:r>
          <a:r>
            <a:rPr lang="bg-BG" sz="1500" b="0" dirty="0"/>
            <a:t> </a:t>
          </a:r>
          <a:r>
            <a:rPr lang="bg-BG" sz="1500" b="0" dirty="0" err="1"/>
            <a:t>access</a:t>
          </a:r>
          <a:r>
            <a:rPr lang="bg-BG" sz="1500" b="0" dirty="0"/>
            <a:t> to </a:t>
          </a:r>
          <a:r>
            <a:rPr lang="bg-BG" sz="1500" b="0" dirty="0" err="1"/>
            <a:t>information</a:t>
          </a:r>
          <a:r>
            <a:rPr lang="bg-BG" sz="1500" b="0" dirty="0"/>
            <a:t>. </a:t>
          </a:r>
        </a:p>
      </dgm:t>
    </dgm:pt>
    <dgm:pt modelId="{E31CCA22-21B2-468F-B720-DF85862804C1}" type="parTrans" cxnId="{EBEEC714-3FE2-4CEB-91DA-853665B163D7}">
      <dgm:prSet/>
      <dgm:spPr/>
      <dgm:t>
        <a:bodyPr/>
        <a:lstStyle/>
        <a:p>
          <a:endParaRPr lang="bg-BG" sz="2000"/>
        </a:p>
      </dgm:t>
    </dgm:pt>
    <dgm:pt modelId="{BC4F3452-D360-4CA8-B928-E45E7C377306}" type="sibTrans" cxnId="{EBEEC714-3FE2-4CEB-91DA-853665B163D7}">
      <dgm:prSet/>
      <dgm:spPr/>
      <dgm:t>
        <a:bodyPr/>
        <a:lstStyle/>
        <a:p>
          <a:endParaRPr lang="bg-BG" sz="2000"/>
        </a:p>
      </dgm:t>
    </dgm:pt>
    <dgm:pt modelId="{D332D7EB-FB09-4CA5-8A08-5EBB51C7D343}">
      <dgm:prSet phldrT="[Text]" custT="1"/>
      <dgm:spPr/>
      <dgm:t>
        <a:bodyPr/>
        <a:lstStyle/>
        <a:p>
          <a:r>
            <a:rPr lang="en-GB" sz="1500" dirty="0"/>
            <a:t>E</a:t>
          </a:r>
          <a:r>
            <a:rPr lang="bg-BG" sz="1500" dirty="0"/>
            <a:t>nergy</a:t>
          </a:r>
          <a:r>
            <a:rPr lang="en-US" sz="1500" dirty="0"/>
            <a:t>, </a:t>
          </a:r>
          <a:r>
            <a:rPr lang="bg-BG" sz="1500" dirty="0" err="1"/>
            <a:t>public</a:t>
          </a:r>
          <a:r>
            <a:rPr lang="bg-BG" sz="1500" dirty="0"/>
            <a:t> </a:t>
          </a:r>
          <a:r>
            <a:rPr lang="bg-BG" sz="1500" dirty="0" err="1"/>
            <a:t>procurement</a:t>
          </a:r>
          <a:r>
            <a:rPr lang="bg-BG" sz="1500" dirty="0"/>
            <a:t>, </a:t>
          </a:r>
          <a:r>
            <a:rPr lang="bg-BG" sz="1500" dirty="0" err="1"/>
            <a:t>corporate</a:t>
          </a:r>
          <a:r>
            <a:rPr lang="bg-BG" sz="1500" dirty="0"/>
            <a:t> governance of </a:t>
          </a:r>
          <a:r>
            <a:rPr lang="bg-BG" sz="1500" dirty="0" err="1"/>
            <a:t>state</a:t>
          </a:r>
          <a:r>
            <a:rPr lang="bg-BG" sz="1500" dirty="0"/>
            <a:t> </a:t>
          </a:r>
          <a:r>
            <a:rPr lang="bg-BG" sz="1500" dirty="0" err="1"/>
            <a:t>owned</a:t>
          </a:r>
          <a:r>
            <a:rPr lang="bg-BG" sz="1500" dirty="0"/>
            <a:t> </a:t>
          </a:r>
          <a:r>
            <a:rPr lang="bg-BG" sz="1500" dirty="0" err="1"/>
            <a:t>enterprises</a:t>
          </a:r>
          <a:r>
            <a:rPr lang="bg-BG" sz="1500" dirty="0"/>
            <a:t>, </a:t>
          </a:r>
          <a:r>
            <a:rPr lang="bg-BG" sz="1500" dirty="0" err="1"/>
            <a:t>large-scale</a:t>
          </a:r>
          <a:r>
            <a:rPr lang="bg-BG" sz="1500" dirty="0"/>
            <a:t> </a:t>
          </a:r>
          <a:r>
            <a:rPr lang="bg-BG" sz="1500" dirty="0" err="1"/>
            <a:t>investment</a:t>
          </a:r>
          <a:r>
            <a:rPr lang="bg-BG" sz="1500" dirty="0"/>
            <a:t> </a:t>
          </a:r>
          <a:r>
            <a:rPr lang="bg-BG" sz="1500" dirty="0" err="1"/>
            <a:t>project</a:t>
          </a:r>
          <a:r>
            <a:rPr lang="en-US" sz="1500" dirty="0"/>
            <a:t>s.</a:t>
          </a:r>
          <a:endParaRPr lang="bg-BG" sz="1500" dirty="0"/>
        </a:p>
      </dgm:t>
    </dgm:pt>
    <dgm:pt modelId="{14C5AC88-81E6-4BFE-B2C6-73AA717D49E5}" type="parTrans" cxnId="{1E6DFF11-9A67-4B1B-8549-795E98F063F3}">
      <dgm:prSet/>
      <dgm:spPr/>
      <dgm:t>
        <a:bodyPr/>
        <a:lstStyle/>
        <a:p>
          <a:endParaRPr lang="bg-BG" sz="2000"/>
        </a:p>
      </dgm:t>
    </dgm:pt>
    <dgm:pt modelId="{019E20E5-2930-45C3-A0F9-19F782CEA4E3}" type="sibTrans" cxnId="{1E6DFF11-9A67-4B1B-8549-795E98F063F3}">
      <dgm:prSet/>
      <dgm:spPr/>
      <dgm:t>
        <a:bodyPr/>
        <a:lstStyle/>
        <a:p>
          <a:endParaRPr lang="bg-BG" sz="2000"/>
        </a:p>
      </dgm:t>
    </dgm:pt>
    <dgm:pt modelId="{116700B3-AFF8-4685-B7CE-528B50DC7D47}">
      <dgm:prSet phldrT="[Text]" custT="1"/>
      <dgm:spPr/>
      <dgm:t>
        <a:bodyPr/>
        <a:lstStyle/>
        <a:p>
          <a:endParaRPr lang="bg-BG" sz="1500" dirty="0"/>
        </a:p>
      </dgm:t>
    </dgm:pt>
    <dgm:pt modelId="{A201A282-7421-4077-9999-5DDD07C41602}" type="parTrans" cxnId="{A97EEDB1-F95A-4433-B50A-932DABEE0EAD}">
      <dgm:prSet/>
      <dgm:spPr/>
      <dgm:t>
        <a:bodyPr/>
        <a:lstStyle/>
        <a:p>
          <a:endParaRPr lang="bg-BG"/>
        </a:p>
      </dgm:t>
    </dgm:pt>
    <dgm:pt modelId="{92ABA6A8-4A2B-40ED-9CAB-EF0B9778AEE0}" type="sibTrans" cxnId="{A97EEDB1-F95A-4433-B50A-932DABEE0EAD}">
      <dgm:prSet/>
      <dgm:spPr/>
      <dgm:t>
        <a:bodyPr/>
        <a:lstStyle/>
        <a:p>
          <a:endParaRPr lang="bg-BG"/>
        </a:p>
      </dgm:t>
    </dgm:pt>
    <dgm:pt modelId="{B69EF395-B0CD-4C77-B68F-20961E3900A9}">
      <dgm:prSet phldrT="[Text]" custT="1"/>
      <dgm:spPr/>
      <dgm:t>
        <a:bodyPr/>
        <a:lstStyle/>
        <a:p>
          <a:endParaRPr lang="bg-BG" sz="1500" dirty="0"/>
        </a:p>
      </dgm:t>
    </dgm:pt>
    <dgm:pt modelId="{CB9475D0-2E2E-4E63-994C-2A42F057665C}" type="parTrans" cxnId="{7DC5C064-24E2-4BEB-9062-2DC53FC510C4}">
      <dgm:prSet/>
      <dgm:spPr/>
      <dgm:t>
        <a:bodyPr/>
        <a:lstStyle/>
        <a:p>
          <a:endParaRPr lang="bg-BG"/>
        </a:p>
      </dgm:t>
    </dgm:pt>
    <dgm:pt modelId="{B59A5239-76C5-4BBE-8671-1A4AAB485DF0}" type="sibTrans" cxnId="{7DC5C064-24E2-4BEB-9062-2DC53FC510C4}">
      <dgm:prSet/>
      <dgm:spPr/>
      <dgm:t>
        <a:bodyPr/>
        <a:lstStyle/>
        <a:p>
          <a:endParaRPr lang="bg-BG"/>
        </a:p>
      </dgm:t>
    </dgm:pt>
    <dgm:pt modelId="{00BD9980-EF82-4C6B-B2E0-B6BAF2810435}" type="pres">
      <dgm:prSet presAssocID="{B3048C5C-6449-4A46-9763-74DFEADBD361}" presName="Name0" presStyleCnt="0">
        <dgm:presLayoutVars>
          <dgm:dir/>
          <dgm:animLvl val="lvl"/>
          <dgm:resizeHandles/>
        </dgm:presLayoutVars>
      </dgm:prSet>
      <dgm:spPr/>
    </dgm:pt>
    <dgm:pt modelId="{9095ADA5-0CB8-48DA-B66A-015E7AA85111}" type="pres">
      <dgm:prSet presAssocID="{B8F51356-6B25-4587-8B86-B06B6E96C1AA}" presName="linNode" presStyleCnt="0"/>
      <dgm:spPr/>
    </dgm:pt>
    <dgm:pt modelId="{CC9E3B3D-2072-4A51-8062-FFC1C1DC4BB7}" type="pres">
      <dgm:prSet presAssocID="{B8F51356-6B25-4587-8B86-B06B6E96C1AA}" presName="parentShp" presStyleLbl="node1" presStyleIdx="0" presStyleCnt="3">
        <dgm:presLayoutVars>
          <dgm:bulletEnabled val="1"/>
        </dgm:presLayoutVars>
      </dgm:prSet>
      <dgm:spPr/>
    </dgm:pt>
    <dgm:pt modelId="{6A02037D-910A-4E96-9B37-C4E9EB70CEEA}" type="pres">
      <dgm:prSet presAssocID="{B8F51356-6B25-4587-8B86-B06B6E96C1AA}" presName="childShp" presStyleLbl="bgAccFollowNode1" presStyleIdx="0" presStyleCnt="3">
        <dgm:presLayoutVars>
          <dgm:bulletEnabled val="1"/>
        </dgm:presLayoutVars>
      </dgm:prSet>
      <dgm:spPr/>
    </dgm:pt>
    <dgm:pt modelId="{1686E8AF-9922-4979-869A-BC83B9EB930E}" type="pres">
      <dgm:prSet presAssocID="{25FBF33E-D21F-4564-B5CD-97B5B5052A25}" presName="spacing" presStyleCnt="0"/>
      <dgm:spPr/>
    </dgm:pt>
    <dgm:pt modelId="{65AAB3B2-1A56-4468-B215-D003C708F5DA}" type="pres">
      <dgm:prSet presAssocID="{D17E4B06-ABB7-44E7-9507-750C6873F558}" presName="linNode" presStyleCnt="0"/>
      <dgm:spPr/>
    </dgm:pt>
    <dgm:pt modelId="{676EA94E-1A1A-437A-A6BE-0448F13836A7}" type="pres">
      <dgm:prSet presAssocID="{D17E4B06-ABB7-44E7-9507-750C6873F558}" presName="parentShp" presStyleLbl="node1" presStyleIdx="1" presStyleCnt="3">
        <dgm:presLayoutVars>
          <dgm:bulletEnabled val="1"/>
        </dgm:presLayoutVars>
      </dgm:prSet>
      <dgm:spPr/>
    </dgm:pt>
    <dgm:pt modelId="{920883E9-F397-4C34-9EF3-214979599A08}" type="pres">
      <dgm:prSet presAssocID="{D17E4B06-ABB7-44E7-9507-750C6873F558}" presName="childShp" presStyleLbl="bgAccFollowNode1" presStyleIdx="1" presStyleCnt="3">
        <dgm:presLayoutVars>
          <dgm:bulletEnabled val="1"/>
        </dgm:presLayoutVars>
      </dgm:prSet>
      <dgm:spPr/>
    </dgm:pt>
    <dgm:pt modelId="{B2481333-3D75-405B-941B-07AC2DDD2314}" type="pres">
      <dgm:prSet presAssocID="{4C3299F3-2AEE-4D80-BD21-BF02C08220D5}" presName="spacing" presStyleCnt="0"/>
      <dgm:spPr/>
    </dgm:pt>
    <dgm:pt modelId="{D9D63DEF-4A05-4371-A419-C5B1C1872805}" type="pres">
      <dgm:prSet presAssocID="{A5D68209-0264-4E4F-A405-B6E2E009F703}" presName="linNode" presStyleCnt="0"/>
      <dgm:spPr/>
    </dgm:pt>
    <dgm:pt modelId="{D9A206E9-5B4C-4A14-B4CA-1446C42D3FCF}" type="pres">
      <dgm:prSet presAssocID="{A5D68209-0264-4E4F-A405-B6E2E009F703}" presName="parentShp" presStyleLbl="node1" presStyleIdx="2" presStyleCnt="3">
        <dgm:presLayoutVars>
          <dgm:bulletEnabled val="1"/>
        </dgm:presLayoutVars>
      </dgm:prSet>
      <dgm:spPr/>
    </dgm:pt>
    <dgm:pt modelId="{28C20F81-9E3A-4C8E-9613-D1978737E1F2}" type="pres">
      <dgm:prSet presAssocID="{A5D68209-0264-4E4F-A405-B6E2E009F703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E6DFF11-9A67-4B1B-8549-795E98F063F3}" srcId="{A5D68209-0264-4E4F-A405-B6E2E009F703}" destId="{D332D7EB-FB09-4CA5-8A08-5EBB51C7D343}" srcOrd="1" destOrd="0" parTransId="{14C5AC88-81E6-4BFE-B2C6-73AA717D49E5}" sibTransId="{019E20E5-2930-45C3-A0F9-19F782CEA4E3}"/>
    <dgm:cxn modelId="{EBEEC714-3FE2-4CEB-91DA-853665B163D7}" srcId="{D17E4B06-ABB7-44E7-9507-750C6873F558}" destId="{FC967E1F-EF11-4AAF-9CE4-BA85608CF0A2}" srcOrd="0" destOrd="0" parTransId="{E31CCA22-21B2-468F-B720-DF85862804C1}" sibTransId="{BC4F3452-D360-4CA8-B928-E45E7C377306}"/>
    <dgm:cxn modelId="{BC400D46-6853-4374-9297-B096D780811E}" type="presOf" srcId="{D17E4B06-ABB7-44E7-9507-750C6873F558}" destId="{676EA94E-1A1A-437A-A6BE-0448F13836A7}" srcOrd="0" destOrd="0" presId="urn:microsoft.com/office/officeart/2005/8/layout/vList6"/>
    <dgm:cxn modelId="{54C53F4C-9783-49A1-9D73-91BB99A68168}" type="presOf" srcId="{FC967E1F-EF11-4AAF-9CE4-BA85608CF0A2}" destId="{920883E9-F397-4C34-9EF3-214979599A08}" srcOrd="0" destOrd="0" presId="urn:microsoft.com/office/officeart/2005/8/layout/vList6"/>
    <dgm:cxn modelId="{7DC5C064-24E2-4BEB-9062-2DC53FC510C4}" srcId="{B8F51356-6B25-4587-8B86-B06B6E96C1AA}" destId="{B69EF395-B0CD-4C77-B68F-20961E3900A9}" srcOrd="0" destOrd="0" parTransId="{CB9475D0-2E2E-4E63-994C-2A42F057665C}" sibTransId="{B59A5239-76C5-4BBE-8671-1A4AAB485DF0}"/>
    <dgm:cxn modelId="{50A7086D-EC77-48E6-8E24-1564A3C19496}" type="presOf" srcId="{B3048C5C-6449-4A46-9763-74DFEADBD361}" destId="{00BD9980-EF82-4C6B-B2E0-B6BAF2810435}" srcOrd="0" destOrd="0" presId="urn:microsoft.com/office/officeart/2005/8/layout/vList6"/>
    <dgm:cxn modelId="{2ECB397F-EECF-4B28-88C4-BBA1FB497D23}" type="presOf" srcId="{A5D68209-0264-4E4F-A405-B6E2E009F703}" destId="{D9A206E9-5B4C-4A14-B4CA-1446C42D3FCF}" srcOrd="0" destOrd="0" presId="urn:microsoft.com/office/officeart/2005/8/layout/vList6"/>
    <dgm:cxn modelId="{11F36191-C505-48FA-BA1D-3581536CB045}" srcId="{B3048C5C-6449-4A46-9763-74DFEADBD361}" destId="{A5D68209-0264-4E4F-A405-B6E2E009F703}" srcOrd="2" destOrd="0" parTransId="{69835687-A31E-4798-97D4-16404A642600}" sibTransId="{2650C408-DC40-4925-B37F-38851B1563A4}"/>
    <dgm:cxn modelId="{B815409D-B0CC-478A-A3AE-C53D5A845A8B}" type="presOf" srcId="{5E28BEF4-5523-4792-97B1-CBFB18816125}" destId="{6A02037D-910A-4E96-9B37-C4E9EB70CEEA}" srcOrd="0" destOrd="1" presId="urn:microsoft.com/office/officeart/2005/8/layout/vList6"/>
    <dgm:cxn modelId="{98EA7E9F-E8DC-44E5-BB2B-540C631A6647}" srcId="{B3048C5C-6449-4A46-9763-74DFEADBD361}" destId="{B8F51356-6B25-4587-8B86-B06B6E96C1AA}" srcOrd="0" destOrd="0" parTransId="{5E9F56F6-9E3C-4C21-B543-1CDCEAAAC302}" sibTransId="{25FBF33E-D21F-4564-B5CD-97B5B5052A25}"/>
    <dgm:cxn modelId="{A97EEDB1-F95A-4433-B50A-932DABEE0EAD}" srcId="{A5D68209-0264-4E4F-A405-B6E2E009F703}" destId="{116700B3-AFF8-4685-B7CE-528B50DC7D47}" srcOrd="0" destOrd="0" parTransId="{A201A282-7421-4077-9999-5DDD07C41602}" sibTransId="{92ABA6A8-4A2B-40ED-9CAB-EF0B9778AEE0}"/>
    <dgm:cxn modelId="{A5D02BB4-2D1C-448D-AE5C-A0AE9CD2382B}" type="presOf" srcId="{B69EF395-B0CD-4C77-B68F-20961E3900A9}" destId="{6A02037D-910A-4E96-9B37-C4E9EB70CEEA}" srcOrd="0" destOrd="0" presId="urn:microsoft.com/office/officeart/2005/8/layout/vList6"/>
    <dgm:cxn modelId="{ACE671B7-BA87-4165-8A07-B0B93909A30A}" type="presOf" srcId="{B8F51356-6B25-4587-8B86-B06B6E96C1AA}" destId="{CC9E3B3D-2072-4A51-8062-FFC1C1DC4BB7}" srcOrd="0" destOrd="0" presId="urn:microsoft.com/office/officeart/2005/8/layout/vList6"/>
    <dgm:cxn modelId="{B26D89C6-6BD1-4A63-9694-39B7274F77FD}" type="presOf" srcId="{116700B3-AFF8-4685-B7CE-528B50DC7D47}" destId="{28C20F81-9E3A-4C8E-9613-D1978737E1F2}" srcOrd="0" destOrd="0" presId="urn:microsoft.com/office/officeart/2005/8/layout/vList6"/>
    <dgm:cxn modelId="{58F37BD3-5133-446A-BD2F-BE5CCEA2DC95}" type="presOf" srcId="{D332D7EB-FB09-4CA5-8A08-5EBB51C7D343}" destId="{28C20F81-9E3A-4C8E-9613-D1978737E1F2}" srcOrd="0" destOrd="1" presId="urn:microsoft.com/office/officeart/2005/8/layout/vList6"/>
    <dgm:cxn modelId="{075886F3-4075-4941-89B2-693795F5625E}" srcId="{B3048C5C-6449-4A46-9763-74DFEADBD361}" destId="{D17E4B06-ABB7-44E7-9507-750C6873F558}" srcOrd="1" destOrd="0" parTransId="{1D08F5FB-DAFD-41C1-B4BF-FC15EE55F204}" sibTransId="{4C3299F3-2AEE-4D80-BD21-BF02C08220D5}"/>
    <dgm:cxn modelId="{0F3514F4-9092-4D6F-A621-2DE388C3F062}" srcId="{B8F51356-6B25-4587-8B86-B06B6E96C1AA}" destId="{5E28BEF4-5523-4792-97B1-CBFB18816125}" srcOrd="1" destOrd="0" parTransId="{8C484B67-6802-4D73-BFD8-3FD43C9403C2}" sibTransId="{08E3CBEE-4937-4215-9C1E-BEC256D4AA73}"/>
    <dgm:cxn modelId="{F8BAF0D0-595D-492B-A13C-D2C4299E8914}" type="presParOf" srcId="{00BD9980-EF82-4C6B-B2E0-B6BAF2810435}" destId="{9095ADA5-0CB8-48DA-B66A-015E7AA85111}" srcOrd="0" destOrd="0" presId="urn:microsoft.com/office/officeart/2005/8/layout/vList6"/>
    <dgm:cxn modelId="{49DACDFC-4EBF-44B3-AAD3-A4C8FFAD8FA2}" type="presParOf" srcId="{9095ADA5-0CB8-48DA-B66A-015E7AA85111}" destId="{CC9E3B3D-2072-4A51-8062-FFC1C1DC4BB7}" srcOrd="0" destOrd="0" presId="urn:microsoft.com/office/officeart/2005/8/layout/vList6"/>
    <dgm:cxn modelId="{F42A677A-982D-4DA7-A4BA-ECB5D987EB15}" type="presParOf" srcId="{9095ADA5-0CB8-48DA-B66A-015E7AA85111}" destId="{6A02037D-910A-4E96-9B37-C4E9EB70CEEA}" srcOrd="1" destOrd="0" presId="urn:microsoft.com/office/officeart/2005/8/layout/vList6"/>
    <dgm:cxn modelId="{7821B008-1062-4023-B652-33A60573F23A}" type="presParOf" srcId="{00BD9980-EF82-4C6B-B2E0-B6BAF2810435}" destId="{1686E8AF-9922-4979-869A-BC83B9EB930E}" srcOrd="1" destOrd="0" presId="urn:microsoft.com/office/officeart/2005/8/layout/vList6"/>
    <dgm:cxn modelId="{F950CFD8-DCCB-4C67-ACD5-8ABB8E00267E}" type="presParOf" srcId="{00BD9980-EF82-4C6B-B2E0-B6BAF2810435}" destId="{65AAB3B2-1A56-4468-B215-D003C708F5DA}" srcOrd="2" destOrd="0" presId="urn:microsoft.com/office/officeart/2005/8/layout/vList6"/>
    <dgm:cxn modelId="{7E0E5387-13FD-4C85-89B5-97295674E7CE}" type="presParOf" srcId="{65AAB3B2-1A56-4468-B215-D003C708F5DA}" destId="{676EA94E-1A1A-437A-A6BE-0448F13836A7}" srcOrd="0" destOrd="0" presId="urn:microsoft.com/office/officeart/2005/8/layout/vList6"/>
    <dgm:cxn modelId="{CC86F4CA-6447-4366-9EC3-AA18FBBA2356}" type="presParOf" srcId="{65AAB3B2-1A56-4468-B215-D003C708F5DA}" destId="{920883E9-F397-4C34-9EF3-214979599A08}" srcOrd="1" destOrd="0" presId="urn:microsoft.com/office/officeart/2005/8/layout/vList6"/>
    <dgm:cxn modelId="{6F64ECDB-A5AB-41F1-9389-FB90672903CB}" type="presParOf" srcId="{00BD9980-EF82-4C6B-B2E0-B6BAF2810435}" destId="{B2481333-3D75-405B-941B-07AC2DDD2314}" srcOrd="3" destOrd="0" presId="urn:microsoft.com/office/officeart/2005/8/layout/vList6"/>
    <dgm:cxn modelId="{52913A16-A710-4B27-849C-8E2919BBFB2D}" type="presParOf" srcId="{00BD9980-EF82-4C6B-B2E0-B6BAF2810435}" destId="{D9D63DEF-4A05-4371-A419-C5B1C1872805}" srcOrd="4" destOrd="0" presId="urn:microsoft.com/office/officeart/2005/8/layout/vList6"/>
    <dgm:cxn modelId="{92AA949B-FDB4-438B-AF13-3A5B0F1B2792}" type="presParOf" srcId="{D9D63DEF-4A05-4371-A419-C5B1C1872805}" destId="{D9A206E9-5B4C-4A14-B4CA-1446C42D3FCF}" srcOrd="0" destOrd="0" presId="urn:microsoft.com/office/officeart/2005/8/layout/vList6"/>
    <dgm:cxn modelId="{1336EADA-7632-48B5-B7E3-DB9D370E5503}" type="presParOf" srcId="{D9D63DEF-4A05-4371-A419-C5B1C1872805}" destId="{28C20F81-9E3A-4C8E-9613-D1978737E1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D319-2A8D-4E14-BDA3-E64D7FBBB520}">
      <dsp:nvSpPr>
        <dsp:cNvPr id="0" name=""/>
        <dsp:cNvSpPr/>
      </dsp:nvSpPr>
      <dsp:spPr>
        <a:xfrm>
          <a:off x="393020" y="4377"/>
          <a:ext cx="1997378" cy="9986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Experience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based corruption indexes</a:t>
          </a:r>
        </a:p>
      </dsp:txBody>
      <dsp:txXfrm>
        <a:off x="422271" y="33628"/>
        <a:ext cx="1938876" cy="940187"/>
      </dsp:txXfrm>
    </dsp:sp>
    <dsp:sp modelId="{419F2BFF-C72B-41D5-85B0-358D7F3A726B}">
      <dsp:nvSpPr>
        <dsp:cNvPr id="0" name=""/>
        <dsp:cNvSpPr/>
      </dsp:nvSpPr>
      <dsp:spPr>
        <a:xfrm>
          <a:off x="592758" y="1003066"/>
          <a:ext cx="199737" cy="74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016"/>
              </a:lnTo>
              <a:lnTo>
                <a:pt x="199737" y="7490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78B5D-BF93-47E0-96B1-CCDD37F2B795}">
      <dsp:nvSpPr>
        <dsp:cNvPr id="0" name=""/>
        <dsp:cNvSpPr/>
      </dsp:nvSpPr>
      <dsp:spPr>
        <a:xfrm>
          <a:off x="792495" y="1252738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Corruption pressure</a:t>
          </a:r>
          <a:r>
            <a:rPr lang="bg-BG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746" y="1281989"/>
        <a:ext cx="1539400" cy="940187"/>
      </dsp:txXfrm>
    </dsp:sp>
    <dsp:sp modelId="{14C14E11-E614-4FEE-BCFB-6CF7F4D9D290}">
      <dsp:nvSpPr>
        <dsp:cNvPr id="0" name=""/>
        <dsp:cNvSpPr/>
      </dsp:nvSpPr>
      <dsp:spPr>
        <a:xfrm>
          <a:off x="592758" y="1003066"/>
          <a:ext cx="199737" cy="199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378"/>
              </a:lnTo>
              <a:lnTo>
                <a:pt x="199737" y="19973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0E157-A0F4-4378-BEBE-7A304E01C765}">
      <dsp:nvSpPr>
        <dsp:cNvPr id="0" name=""/>
        <dsp:cNvSpPr/>
      </dsp:nvSpPr>
      <dsp:spPr>
        <a:xfrm>
          <a:off x="792495" y="2501100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Involvement in corruption</a:t>
          </a:r>
        </a:p>
      </dsp:txBody>
      <dsp:txXfrm>
        <a:off x="821746" y="2530351"/>
        <a:ext cx="1539400" cy="940187"/>
      </dsp:txXfrm>
    </dsp:sp>
    <dsp:sp modelId="{72E37C53-2FB0-43AA-96DC-0DAC79970744}">
      <dsp:nvSpPr>
        <dsp:cNvPr id="0" name=""/>
        <dsp:cNvSpPr/>
      </dsp:nvSpPr>
      <dsp:spPr>
        <a:xfrm>
          <a:off x="2889742" y="4377"/>
          <a:ext cx="1997378" cy="99868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Attitude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based corruption indexes</a:t>
          </a:r>
        </a:p>
      </dsp:txBody>
      <dsp:txXfrm>
        <a:off x="2918993" y="33628"/>
        <a:ext cx="1938876" cy="940187"/>
      </dsp:txXfrm>
    </dsp:sp>
    <dsp:sp modelId="{2C0337E1-5524-4E4A-B132-67ED34727AAE}">
      <dsp:nvSpPr>
        <dsp:cNvPr id="0" name=""/>
        <dsp:cNvSpPr/>
      </dsp:nvSpPr>
      <dsp:spPr>
        <a:xfrm>
          <a:off x="3089480" y="1003066"/>
          <a:ext cx="199737" cy="74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016"/>
              </a:lnTo>
              <a:lnTo>
                <a:pt x="199737" y="7490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F5FB0-FD03-4849-95E9-4E9103B8363C}">
      <dsp:nvSpPr>
        <dsp:cNvPr id="0" name=""/>
        <dsp:cNvSpPr/>
      </dsp:nvSpPr>
      <dsp:spPr>
        <a:xfrm>
          <a:off x="3289218" y="1252738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Awareness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(identification of corruption)</a:t>
          </a:r>
        </a:p>
      </dsp:txBody>
      <dsp:txXfrm>
        <a:off x="3318469" y="1281989"/>
        <a:ext cx="1539400" cy="940187"/>
      </dsp:txXfrm>
    </dsp:sp>
    <dsp:sp modelId="{9DF8F81D-77E5-4012-AC42-24BB9FDEB43E}">
      <dsp:nvSpPr>
        <dsp:cNvPr id="0" name=""/>
        <dsp:cNvSpPr/>
      </dsp:nvSpPr>
      <dsp:spPr>
        <a:xfrm>
          <a:off x="3089480" y="1003066"/>
          <a:ext cx="199737" cy="199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378"/>
              </a:lnTo>
              <a:lnTo>
                <a:pt x="199737" y="19973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8322-42B8-4A5F-AD14-6FBE99DB0C6C}">
      <dsp:nvSpPr>
        <dsp:cNvPr id="0" name=""/>
        <dsp:cNvSpPr/>
      </dsp:nvSpPr>
      <dsp:spPr>
        <a:xfrm>
          <a:off x="3289218" y="2501100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Acceptance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 (tolerance) of corruption)</a:t>
          </a:r>
        </a:p>
      </dsp:txBody>
      <dsp:txXfrm>
        <a:off x="3318469" y="2530351"/>
        <a:ext cx="1539400" cy="940187"/>
      </dsp:txXfrm>
    </dsp:sp>
    <dsp:sp modelId="{87A0E9DF-436F-4BAF-961A-92C84960EE7A}">
      <dsp:nvSpPr>
        <dsp:cNvPr id="0" name=""/>
        <dsp:cNvSpPr/>
      </dsp:nvSpPr>
      <dsp:spPr>
        <a:xfrm>
          <a:off x="3089480" y="1003066"/>
          <a:ext cx="199737" cy="3245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5739"/>
              </a:lnTo>
              <a:lnTo>
                <a:pt x="199737" y="32457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3B693-2461-43F0-9C44-54BA07184259}">
      <dsp:nvSpPr>
        <dsp:cNvPr id="0" name=""/>
        <dsp:cNvSpPr/>
      </dsp:nvSpPr>
      <dsp:spPr>
        <a:xfrm>
          <a:off x="3289218" y="3749461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Susceptibility to corruption</a:t>
          </a:r>
        </a:p>
      </dsp:txBody>
      <dsp:txXfrm>
        <a:off x="3318469" y="3778712"/>
        <a:ext cx="1539400" cy="940187"/>
      </dsp:txXfrm>
    </dsp:sp>
    <dsp:sp modelId="{80F5FCE7-B9ED-40EA-97DD-5A8E6FEDA34E}">
      <dsp:nvSpPr>
        <dsp:cNvPr id="0" name=""/>
        <dsp:cNvSpPr/>
      </dsp:nvSpPr>
      <dsp:spPr>
        <a:xfrm>
          <a:off x="5386465" y="4377"/>
          <a:ext cx="1997378" cy="99868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Assessments of the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corruption environment indexes</a:t>
          </a:r>
        </a:p>
      </dsp:txBody>
      <dsp:txXfrm>
        <a:off x="5415716" y="33628"/>
        <a:ext cx="1938876" cy="940187"/>
      </dsp:txXfrm>
    </dsp:sp>
    <dsp:sp modelId="{61669E16-7658-4205-B37C-EB64C129F135}">
      <dsp:nvSpPr>
        <dsp:cNvPr id="0" name=""/>
        <dsp:cNvSpPr/>
      </dsp:nvSpPr>
      <dsp:spPr>
        <a:xfrm>
          <a:off x="5586203" y="1003066"/>
          <a:ext cx="199737" cy="74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016"/>
              </a:lnTo>
              <a:lnTo>
                <a:pt x="199737" y="7490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AAAE6-F47B-4B4E-8E24-85A7667F4F86}">
      <dsp:nvSpPr>
        <dsp:cNvPr id="0" name=""/>
        <dsp:cNvSpPr/>
      </dsp:nvSpPr>
      <dsp:spPr>
        <a:xfrm>
          <a:off x="5785941" y="1252738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Likelihood of corruption pressure</a:t>
          </a:r>
        </a:p>
      </dsp:txBody>
      <dsp:txXfrm>
        <a:off x="5815192" y="1281989"/>
        <a:ext cx="1539400" cy="940187"/>
      </dsp:txXfrm>
    </dsp:sp>
    <dsp:sp modelId="{548DAD99-E6B5-48EC-9F93-18D3F2C284F6}">
      <dsp:nvSpPr>
        <dsp:cNvPr id="0" name=""/>
        <dsp:cNvSpPr/>
      </dsp:nvSpPr>
      <dsp:spPr>
        <a:xfrm>
          <a:off x="5586203" y="1003066"/>
          <a:ext cx="199737" cy="199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378"/>
              </a:lnTo>
              <a:lnTo>
                <a:pt x="199737" y="19973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E7219-5DE1-4524-BA0F-E1E18FB84CE4}">
      <dsp:nvSpPr>
        <dsp:cNvPr id="0" name=""/>
        <dsp:cNvSpPr/>
      </dsp:nvSpPr>
      <dsp:spPr>
        <a:xfrm>
          <a:off x="5785941" y="2501100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Corruptness of officials</a:t>
          </a:r>
        </a:p>
      </dsp:txBody>
      <dsp:txXfrm>
        <a:off x="5815192" y="2530351"/>
        <a:ext cx="1539400" cy="940187"/>
      </dsp:txXfrm>
    </dsp:sp>
    <dsp:sp modelId="{A3FF785D-F8D7-476C-81C9-1980E44F64FE}">
      <dsp:nvSpPr>
        <dsp:cNvPr id="0" name=""/>
        <dsp:cNvSpPr/>
      </dsp:nvSpPr>
      <dsp:spPr>
        <a:xfrm>
          <a:off x="5586203" y="1003066"/>
          <a:ext cx="199737" cy="3245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5739"/>
              </a:lnTo>
              <a:lnTo>
                <a:pt x="199737" y="32457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8617B-D545-41A4-9CBC-213CC20DF790}">
      <dsp:nvSpPr>
        <dsp:cNvPr id="0" name=""/>
        <dsp:cNvSpPr/>
      </dsp:nvSpPr>
      <dsp:spPr>
        <a:xfrm>
          <a:off x="5785941" y="3749461"/>
          <a:ext cx="1597902" cy="99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Feasibility of policy responses to corruption</a:t>
          </a:r>
        </a:p>
      </dsp:txBody>
      <dsp:txXfrm>
        <a:off x="5815192" y="3778712"/>
        <a:ext cx="1539400" cy="940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2037D-910A-4E96-9B37-C4E9EB70CEEA}">
      <dsp:nvSpPr>
        <dsp:cNvPr id="0" name=""/>
        <dsp:cNvSpPr/>
      </dsp:nvSpPr>
      <dsp:spPr>
        <a:xfrm>
          <a:off x="3291839" y="0"/>
          <a:ext cx="4937760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bg-BG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500" kern="1200" dirty="0" err="1"/>
            <a:t>Sentencing</a:t>
          </a:r>
          <a:r>
            <a:rPr lang="bg-BG" sz="1500" kern="1200" dirty="0"/>
            <a:t> of </a:t>
          </a:r>
          <a:r>
            <a:rPr lang="bg-BG" sz="1500" kern="1200" dirty="0" err="1"/>
            <a:t>corrupt</a:t>
          </a:r>
          <a:r>
            <a:rPr lang="bg-BG" sz="1500" kern="1200" dirty="0"/>
            <a:t> </a:t>
          </a:r>
          <a:r>
            <a:rPr lang="bg-BG" sz="1500" kern="1200" dirty="0" err="1"/>
            <a:t>politicians</a:t>
          </a:r>
          <a:r>
            <a:rPr lang="bg-BG" sz="1500" kern="1200" dirty="0"/>
            <a:t> </a:t>
          </a:r>
          <a:r>
            <a:rPr lang="bg-BG" sz="1500" kern="1200" dirty="0" err="1"/>
            <a:t>from</a:t>
          </a:r>
          <a:r>
            <a:rPr lang="bg-BG" sz="1500" kern="1200" dirty="0"/>
            <a:t> </a:t>
          </a:r>
          <a:r>
            <a:rPr lang="bg-BG" sz="1500" kern="1200" dirty="0" err="1"/>
            <a:t>the</a:t>
          </a:r>
          <a:r>
            <a:rPr lang="bg-BG" sz="1500" kern="1200" dirty="0"/>
            <a:t> </a:t>
          </a:r>
          <a:r>
            <a:rPr lang="bg-BG" sz="1500" kern="1200" dirty="0" err="1"/>
            <a:t>top</a:t>
          </a:r>
          <a:r>
            <a:rPr lang="bg-BG" sz="1500" kern="1200" dirty="0"/>
            <a:t> </a:t>
          </a:r>
          <a:r>
            <a:rPr lang="bg-BG" sz="1500" kern="1200" dirty="0" err="1"/>
            <a:t>political</a:t>
          </a:r>
          <a:r>
            <a:rPr lang="bg-BG" sz="1500" kern="1200" dirty="0"/>
            <a:t> </a:t>
          </a:r>
          <a:r>
            <a:rPr lang="bg-BG" sz="1500" kern="1200" dirty="0" err="1"/>
            <a:t>echelon</a:t>
          </a:r>
          <a:r>
            <a:rPr lang="bg-BG" sz="1500" kern="1200" dirty="0"/>
            <a:t> </a:t>
          </a:r>
          <a:r>
            <a:rPr lang="bg-BG" sz="1500" kern="1200" dirty="0" err="1"/>
            <a:t>provide</a:t>
          </a:r>
          <a:r>
            <a:rPr lang="en-US" sz="1500" kern="1200" dirty="0"/>
            <a:t>s</a:t>
          </a:r>
          <a:r>
            <a:rPr lang="bg-BG" sz="1500" kern="1200" dirty="0"/>
            <a:t> a </a:t>
          </a:r>
          <a:r>
            <a:rPr lang="bg-BG" sz="1500" kern="1200" dirty="0" err="1"/>
            <a:t>strong</a:t>
          </a:r>
          <a:r>
            <a:rPr lang="bg-BG" sz="1500" kern="1200" dirty="0"/>
            <a:t> </a:t>
          </a:r>
          <a:r>
            <a:rPr lang="bg-BG" sz="1500" kern="1200" dirty="0" err="1"/>
            <a:t>example</a:t>
          </a:r>
          <a:r>
            <a:rPr lang="bg-BG" sz="1500" kern="1200" dirty="0"/>
            <a:t> for </a:t>
          </a:r>
          <a:r>
            <a:rPr lang="bg-BG" sz="1500" kern="1200" dirty="0" err="1"/>
            <a:t>everyone</a:t>
          </a:r>
          <a:r>
            <a:rPr lang="bg-BG" sz="1500" kern="1200" dirty="0"/>
            <a:t> </a:t>
          </a:r>
          <a:r>
            <a:rPr lang="bg-BG" sz="1500" kern="1200" dirty="0" err="1"/>
            <a:t>and</a:t>
          </a:r>
          <a:r>
            <a:rPr lang="bg-BG" sz="1500" kern="1200" dirty="0"/>
            <a:t> </a:t>
          </a:r>
          <a:r>
            <a:rPr lang="bg-BG" sz="1500" kern="1200" dirty="0" err="1"/>
            <a:t>have</a:t>
          </a:r>
          <a:r>
            <a:rPr lang="bg-BG" sz="1500" kern="1200" dirty="0"/>
            <a:t> </a:t>
          </a:r>
          <a:r>
            <a:rPr lang="bg-BG" sz="1500" kern="1200" dirty="0" err="1"/>
            <a:t>proven</a:t>
          </a:r>
          <a:r>
            <a:rPr lang="bg-BG" sz="1500" kern="1200" dirty="0"/>
            <a:t> </a:t>
          </a:r>
          <a:r>
            <a:rPr lang="bg-BG" sz="1500" kern="1200" dirty="0" err="1"/>
            <a:t>very</a:t>
          </a:r>
          <a:r>
            <a:rPr lang="bg-BG" sz="1500" kern="1200" dirty="0"/>
            <a:t> </a:t>
          </a:r>
          <a:r>
            <a:rPr lang="bg-BG" sz="1500" kern="1200" dirty="0" err="1"/>
            <a:t>effective</a:t>
          </a:r>
          <a:r>
            <a:rPr lang="bg-BG" sz="1500" kern="1200" dirty="0"/>
            <a:t> in </a:t>
          </a:r>
          <a:r>
            <a:rPr lang="bg-BG" sz="1500" kern="1200" dirty="0" err="1"/>
            <a:t>strengthening</a:t>
          </a:r>
          <a:r>
            <a:rPr lang="bg-BG" sz="1500" kern="1200" dirty="0"/>
            <a:t> </a:t>
          </a:r>
          <a:r>
            <a:rPr lang="bg-BG" sz="1500" kern="1200" dirty="0" err="1"/>
            <a:t>anti-corruption</a:t>
          </a:r>
          <a:r>
            <a:rPr lang="bg-BG" sz="1500" kern="1200" dirty="0"/>
            <a:t> </a:t>
          </a:r>
          <a:r>
            <a:rPr lang="bg-BG" sz="1500" kern="1200" dirty="0" err="1"/>
            <a:t>measures</a:t>
          </a:r>
          <a:r>
            <a:rPr lang="bg-BG" sz="1500" kern="1200" dirty="0"/>
            <a:t> in Croatia </a:t>
          </a:r>
          <a:r>
            <a:rPr lang="bg-BG" sz="1500" kern="1200" dirty="0" err="1"/>
            <a:t>and</a:t>
          </a:r>
          <a:r>
            <a:rPr lang="bg-BG" sz="1500" kern="1200" dirty="0"/>
            <a:t> </a:t>
          </a:r>
          <a:r>
            <a:rPr lang="bg-BG" sz="1500" kern="1200" dirty="0" err="1"/>
            <a:t>Slovenia</a:t>
          </a:r>
          <a:r>
            <a:rPr lang="bg-BG" sz="1500" kern="1200" dirty="0"/>
            <a:t>. </a:t>
          </a:r>
        </a:p>
      </dsp:txBody>
      <dsp:txXfrm>
        <a:off x="3291839" y="196897"/>
        <a:ext cx="4347070" cy="1181380"/>
      </dsp:txXfrm>
    </dsp:sp>
    <dsp:sp modelId="{CC9E3B3D-2072-4A51-8062-FFC1C1DC4BB7}">
      <dsp:nvSpPr>
        <dsp:cNvPr id="0" name=""/>
        <dsp:cNvSpPr/>
      </dsp:nvSpPr>
      <dsp:spPr>
        <a:xfrm>
          <a:off x="0" y="0"/>
          <a:ext cx="3291840" cy="157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 err="1"/>
            <a:t>Deliver</a:t>
          </a:r>
          <a:r>
            <a:rPr lang="bg-BG" sz="2000" b="1" kern="1200" dirty="0"/>
            <a:t> </a:t>
          </a:r>
          <a:r>
            <a:rPr lang="bg-BG" sz="2000" b="1" kern="1200" dirty="0" err="1"/>
            <a:t>effective</a:t>
          </a:r>
          <a:r>
            <a:rPr lang="bg-BG" sz="2000" b="1" kern="1200" dirty="0"/>
            <a:t> </a:t>
          </a:r>
          <a:r>
            <a:rPr lang="bg-BG" sz="2000" b="1" kern="1200" dirty="0" err="1"/>
            <a:t>prosecution</a:t>
          </a:r>
          <a:r>
            <a:rPr lang="bg-BG" sz="2000" b="1" kern="1200" dirty="0"/>
            <a:t> of </a:t>
          </a:r>
          <a:r>
            <a:rPr lang="bg-BG" sz="2000" b="1" kern="1200" dirty="0" err="1"/>
            <a:t>high-level</a:t>
          </a:r>
          <a:r>
            <a:rPr lang="bg-BG" sz="2000" b="1" kern="1200" dirty="0"/>
            <a:t> </a:t>
          </a:r>
          <a:r>
            <a:rPr lang="bg-BG" sz="2000" b="1" kern="1200" dirty="0" err="1"/>
            <a:t>corruption</a:t>
          </a:r>
          <a:r>
            <a:rPr lang="bg-BG" sz="2000" kern="1200" dirty="0"/>
            <a:t> </a:t>
          </a:r>
        </a:p>
      </dsp:txBody>
      <dsp:txXfrm>
        <a:off x="76894" y="76894"/>
        <a:ext cx="3138052" cy="1421386"/>
      </dsp:txXfrm>
    </dsp:sp>
    <dsp:sp modelId="{920883E9-F397-4C34-9EF3-214979599A08}">
      <dsp:nvSpPr>
        <dsp:cNvPr id="0" name=""/>
        <dsp:cNvSpPr/>
      </dsp:nvSpPr>
      <dsp:spPr>
        <a:xfrm>
          <a:off x="3291839" y="1732692"/>
          <a:ext cx="4937760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500" b="0" kern="1200" dirty="0" err="1"/>
            <a:t>The</a:t>
          </a:r>
          <a:r>
            <a:rPr lang="bg-BG" sz="1500" b="0" kern="1200" dirty="0"/>
            <a:t> </a:t>
          </a:r>
          <a:r>
            <a:rPr lang="bg-BG" sz="1500" b="0" kern="1200" dirty="0" err="1"/>
            <a:t>mechanism</a:t>
          </a:r>
          <a:r>
            <a:rPr lang="bg-BG" sz="1500" b="0" kern="1200" dirty="0"/>
            <a:t> </a:t>
          </a:r>
          <a:r>
            <a:rPr lang="bg-BG" sz="1500" b="0" kern="1200" dirty="0" err="1"/>
            <a:t>should</a:t>
          </a:r>
          <a:r>
            <a:rPr lang="bg-BG" sz="1500" b="0" kern="1200" dirty="0"/>
            <a:t> </a:t>
          </a:r>
          <a:r>
            <a:rPr lang="bg-BG" sz="1500" b="0" kern="1200" dirty="0" err="1"/>
            <a:t>be</a:t>
          </a:r>
          <a:r>
            <a:rPr lang="bg-BG" sz="1500" b="0" kern="1200" dirty="0"/>
            <a:t> </a:t>
          </a:r>
          <a:r>
            <a:rPr lang="bg-BG" sz="1500" b="0" kern="1200" dirty="0" err="1"/>
            <a:t>implemented</a:t>
          </a:r>
          <a:r>
            <a:rPr lang="bg-BG" sz="1500" b="0" kern="1200" dirty="0"/>
            <a:t> </a:t>
          </a:r>
          <a:r>
            <a:rPr lang="bg-BG" sz="1500" b="0" kern="1200" dirty="0" err="1"/>
            <a:t>through</a:t>
          </a:r>
          <a:r>
            <a:rPr lang="bg-BG" sz="1500" b="0" kern="1200" dirty="0"/>
            <a:t> </a:t>
          </a:r>
          <a:r>
            <a:rPr lang="bg-BG" sz="1500" b="0" kern="1200" dirty="0" err="1"/>
            <a:t>national</a:t>
          </a:r>
          <a:r>
            <a:rPr lang="bg-BG" sz="1500" b="0" kern="1200" dirty="0"/>
            <a:t> </a:t>
          </a:r>
          <a:r>
            <a:rPr lang="bg-BG" sz="1500" b="0" kern="1200" dirty="0" err="1"/>
            <a:t>and</a:t>
          </a:r>
          <a:r>
            <a:rPr lang="bg-BG" sz="1500" b="0" kern="1200" dirty="0"/>
            <a:t>/</a:t>
          </a:r>
          <a:r>
            <a:rPr lang="bg-BG" sz="1500" b="0" kern="1200" dirty="0" err="1"/>
            <a:t>or</a:t>
          </a:r>
          <a:r>
            <a:rPr lang="bg-BG" sz="1500" b="0" kern="1200" dirty="0"/>
            <a:t> </a:t>
          </a:r>
          <a:r>
            <a:rPr lang="bg-BG" sz="1500" b="0" kern="1200" dirty="0" err="1"/>
            <a:t>regional</a:t>
          </a:r>
          <a:r>
            <a:rPr lang="bg-BG" sz="1500" b="0" kern="1200" dirty="0"/>
            <a:t> civil </a:t>
          </a:r>
          <a:r>
            <a:rPr lang="bg-BG" sz="1500" b="0" kern="1200" dirty="0" err="1"/>
            <a:t>society</a:t>
          </a:r>
          <a:r>
            <a:rPr lang="bg-BG" sz="1500" b="0" kern="1200" dirty="0"/>
            <a:t> </a:t>
          </a:r>
          <a:r>
            <a:rPr lang="bg-BG" sz="1500" b="0" kern="1200" dirty="0" err="1"/>
            <a:t>network</a:t>
          </a:r>
          <a:r>
            <a:rPr lang="bg-BG" sz="1500" b="0" kern="1200" dirty="0"/>
            <a:t>(s), </a:t>
          </a:r>
          <a:r>
            <a:rPr lang="bg-BG" sz="1500" b="0" kern="1200" dirty="0" err="1"/>
            <a:t>and</a:t>
          </a:r>
          <a:r>
            <a:rPr lang="bg-BG" sz="1500" b="0" kern="1200" dirty="0"/>
            <a:t> </a:t>
          </a:r>
          <a:r>
            <a:rPr lang="bg-BG" sz="1500" b="0" kern="1200" dirty="0" err="1"/>
            <a:t>should</a:t>
          </a:r>
          <a:r>
            <a:rPr lang="bg-BG" sz="1500" b="0" kern="1200" dirty="0"/>
            <a:t> </a:t>
          </a:r>
          <a:r>
            <a:rPr lang="bg-BG" sz="1500" b="0" kern="1200" dirty="0" err="1"/>
            <a:t>be</a:t>
          </a:r>
          <a:r>
            <a:rPr lang="bg-BG" sz="1500" b="0" kern="1200" dirty="0"/>
            <a:t> </a:t>
          </a:r>
          <a:r>
            <a:rPr lang="bg-BG" sz="1500" b="0" kern="1200" dirty="0" err="1"/>
            <a:t>independent</a:t>
          </a:r>
          <a:r>
            <a:rPr lang="bg-BG" sz="1500" b="0" kern="1200" dirty="0"/>
            <a:t> of </a:t>
          </a:r>
          <a:r>
            <a:rPr lang="bg-BG" sz="1500" b="0" kern="1200" dirty="0" err="1"/>
            <a:t>direct</a:t>
          </a:r>
          <a:r>
            <a:rPr lang="bg-BG" sz="1500" b="0" kern="1200" dirty="0"/>
            <a:t> </a:t>
          </a:r>
          <a:r>
            <a:rPr lang="bg-BG" sz="1500" b="0" kern="1200" dirty="0" err="1"/>
            <a:t>national</a:t>
          </a:r>
          <a:r>
            <a:rPr lang="bg-BG" sz="1500" b="0" kern="1200" dirty="0"/>
            <a:t> </a:t>
          </a:r>
          <a:r>
            <a:rPr lang="bg-BG" sz="1500" b="0" kern="1200" dirty="0" err="1"/>
            <a:t>government</a:t>
          </a:r>
          <a:r>
            <a:rPr lang="bg-BG" sz="1500" b="0" kern="1200" dirty="0"/>
            <a:t> </a:t>
          </a:r>
          <a:r>
            <a:rPr lang="bg-BG" sz="1500" b="0" kern="1200" dirty="0" err="1"/>
            <a:t>funding</a:t>
          </a:r>
          <a:r>
            <a:rPr lang="bg-BG" sz="1500" b="0" kern="1200" dirty="0"/>
            <a:t>.</a:t>
          </a:r>
          <a:r>
            <a:rPr lang="en-US" sz="1500" b="0" kern="1200" dirty="0"/>
            <a:t> </a:t>
          </a:r>
          <a:r>
            <a:rPr lang="bg-BG" sz="1500" b="0" kern="1200" dirty="0" err="1"/>
            <a:t>It</a:t>
          </a:r>
          <a:r>
            <a:rPr lang="bg-BG" sz="1500" b="0" kern="1200" dirty="0"/>
            <a:t> </a:t>
          </a:r>
          <a:r>
            <a:rPr lang="bg-BG" sz="1500" b="0" kern="1200" dirty="0" err="1"/>
            <a:t>should</a:t>
          </a:r>
          <a:r>
            <a:rPr lang="bg-BG" sz="1500" b="0" kern="1200" dirty="0"/>
            <a:t> </a:t>
          </a:r>
          <a:r>
            <a:rPr lang="bg-BG" sz="1500" b="0" kern="1200" dirty="0" err="1"/>
            <a:t>serve</a:t>
          </a:r>
          <a:r>
            <a:rPr lang="bg-BG" sz="1500" b="0" kern="1200" dirty="0"/>
            <a:t> </a:t>
          </a:r>
          <a:r>
            <a:rPr lang="bg-BG" sz="1500" b="0" kern="1200" dirty="0" err="1"/>
            <a:t>as</a:t>
          </a:r>
          <a:r>
            <a:rPr lang="bg-BG" sz="1500" b="0" kern="1200" dirty="0"/>
            <a:t> a </a:t>
          </a:r>
          <a:r>
            <a:rPr lang="bg-BG" sz="1500" b="0" kern="1200" dirty="0" err="1"/>
            <a:t>vehicle</a:t>
          </a:r>
          <a:r>
            <a:rPr lang="bg-BG" sz="1500" b="0" kern="1200" dirty="0"/>
            <a:t> for </a:t>
          </a:r>
          <a:r>
            <a:rPr lang="bg-BG" sz="1500" b="0" kern="1200" dirty="0" err="1"/>
            <a:t>opening</a:t>
          </a:r>
          <a:r>
            <a:rPr lang="bg-BG" sz="1500" b="0" kern="1200" dirty="0"/>
            <a:t> </a:t>
          </a:r>
          <a:r>
            <a:rPr lang="bg-BG" sz="1500" b="0" kern="1200" dirty="0" err="1"/>
            <a:t>up</a:t>
          </a:r>
          <a:r>
            <a:rPr lang="bg-BG" sz="1500" b="0" kern="1200" dirty="0"/>
            <a:t> </a:t>
          </a:r>
          <a:r>
            <a:rPr lang="bg-BG" sz="1500" b="0" kern="1200" dirty="0" err="1"/>
            <a:t>administrative</a:t>
          </a:r>
          <a:r>
            <a:rPr lang="bg-BG" sz="1500" b="0" kern="1200" dirty="0"/>
            <a:t> </a:t>
          </a:r>
          <a:r>
            <a:rPr lang="bg-BG" sz="1500" b="0" kern="1200" dirty="0" err="1"/>
            <a:t>data</a:t>
          </a:r>
          <a:r>
            <a:rPr lang="bg-BG" sz="1500" b="0" kern="1200" dirty="0"/>
            <a:t> </a:t>
          </a:r>
          <a:r>
            <a:rPr lang="bg-BG" sz="1500" b="0" kern="1200" dirty="0" err="1"/>
            <a:t>collection</a:t>
          </a:r>
          <a:r>
            <a:rPr lang="bg-BG" sz="1500" b="0" kern="1200" dirty="0"/>
            <a:t> </a:t>
          </a:r>
          <a:r>
            <a:rPr lang="bg-BG" sz="1500" b="0" kern="1200" dirty="0" err="1"/>
            <a:t>and</a:t>
          </a:r>
          <a:r>
            <a:rPr lang="bg-BG" sz="1500" b="0" kern="1200" dirty="0"/>
            <a:t> </a:t>
          </a:r>
          <a:r>
            <a:rPr lang="bg-BG" sz="1500" b="0" kern="1200" dirty="0" err="1"/>
            <a:t>public</a:t>
          </a:r>
          <a:r>
            <a:rPr lang="bg-BG" sz="1500" b="0" kern="1200" dirty="0"/>
            <a:t> </a:t>
          </a:r>
          <a:r>
            <a:rPr lang="bg-BG" sz="1500" b="0" kern="1200" dirty="0" err="1"/>
            <a:t>access</a:t>
          </a:r>
          <a:r>
            <a:rPr lang="bg-BG" sz="1500" b="0" kern="1200" dirty="0"/>
            <a:t> to </a:t>
          </a:r>
          <a:r>
            <a:rPr lang="bg-BG" sz="1500" b="0" kern="1200" dirty="0" err="1"/>
            <a:t>information</a:t>
          </a:r>
          <a:r>
            <a:rPr lang="bg-BG" sz="1500" b="0" kern="1200" dirty="0"/>
            <a:t>. </a:t>
          </a:r>
        </a:p>
      </dsp:txBody>
      <dsp:txXfrm>
        <a:off x="3291839" y="1929589"/>
        <a:ext cx="4347070" cy="1181380"/>
      </dsp:txXfrm>
    </dsp:sp>
    <dsp:sp modelId="{676EA94E-1A1A-437A-A6BE-0448F13836A7}">
      <dsp:nvSpPr>
        <dsp:cNvPr id="0" name=""/>
        <dsp:cNvSpPr/>
      </dsp:nvSpPr>
      <dsp:spPr>
        <a:xfrm>
          <a:off x="0" y="1732692"/>
          <a:ext cx="3291840" cy="157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 err="1"/>
            <a:t>Adopt</a:t>
          </a:r>
          <a:r>
            <a:rPr lang="bg-BG" sz="2000" b="1" kern="1200" dirty="0"/>
            <a:t> </a:t>
          </a:r>
          <a:r>
            <a:rPr lang="bg-BG" sz="2000" b="1" kern="1200" dirty="0" err="1"/>
            <a:t>an</a:t>
          </a:r>
          <a:r>
            <a:rPr lang="bg-BG" sz="2000" b="1" kern="1200" dirty="0"/>
            <a:t> </a:t>
          </a:r>
          <a:r>
            <a:rPr lang="bg-BG" sz="2000" b="1" kern="1200" dirty="0" err="1"/>
            <a:t>independent</a:t>
          </a:r>
          <a:r>
            <a:rPr lang="bg-BG" sz="2000" b="1" kern="1200" dirty="0"/>
            <a:t> </a:t>
          </a:r>
          <a:r>
            <a:rPr lang="bg-BG" sz="2000" b="1" kern="1200" dirty="0" err="1"/>
            <a:t>corruption</a:t>
          </a:r>
          <a:r>
            <a:rPr lang="bg-BG" sz="2000" b="1" kern="1200" dirty="0"/>
            <a:t> </a:t>
          </a:r>
          <a:r>
            <a:rPr lang="bg-BG" sz="2000" b="1" kern="1200" dirty="0" err="1"/>
            <a:t>and</a:t>
          </a:r>
          <a:r>
            <a:rPr lang="bg-BG" sz="2000" b="1" kern="1200" dirty="0"/>
            <a:t> </a:t>
          </a:r>
          <a:r>
            <a:rPr lang="bg-BG" sz="2000" b="1" kern="1200" dirty="0" err="1"/>
            <a:t>anti-corruption</a:t>
          </a:r>
          <a:r>
            <a:rPr lang="bg-BG" sz="2000" b="1" kern="1200" dirty="0"/>
            <a:t> </a:t>
          </a:r>
          <a:r>
            <a:rPr lang="bg-BG" sz="2000" b="1" kern="1200" dirty="0" err="1"/>
            <a:t>monitoring</a:t>
          </a:r>
          <a:r>
            <a:rPr lang="bg-BG" sz="2000" b="1" kern="1200" dirty="0"/>
            <a:t> </a:t>
          </a:r>
          <a:r>
            <a:rPr lang="bg-BG" sz="2000" b="1" kern="1200" dirty="0" err="1"/>
            <a:t>mechanism</a:t>
          </a:r>
          <a:r>
            <a:rPr lang="bg-BG" sz="2000" kern="1200" dirty="0"/>
            <a:t> </a:t>
          </a:r>
        </a:p>
      </dsp:txBody>
      <dsp:txXfrm>
        <a:off x="76894" y="1809586"/>
        <a:ext cx="3138052" cy="1421386"/>
      </dsp:txXfrm>
    </dsp:sp>
    <dsp:sp modelId="{28C20F81-9E3A-4C8E-9613-D1978737E1F2}">
      <dsp:nvSpPr>
        <dsp:cNvPr id="0" name=""/>
        <dsp:cNvSpPr/>
      </dsp:nvSpPr>
      <dsp:spPr>
        <a:xfrm>
          <a:off x="3291839" y="3465385"/>
          <a:ext cx="4937760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bg-BG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E</a:t>
          </a:r>
          <a:r>
            <a:rPr lang="bg-BG" sz="1500" kern="1200" dirty="0"/>
            <a:t>nergy</a:t>
          </a:r>
          <a:r>
            <a:rPr lang="en-US" sz="1500" kern="1200" dirty="0"/>
            <a:t>, </a:t>
          </a:r>
          <a:r>
            <a:rPr lang="bg-BG" sz="1500" kern="1200" dirty="0" err="1"/>
            <a:t>public</a:t>
          </a:r>
          <a:r>
            <a:rPr lang="bg-BG" sz="1500" kern="1200" dirty="0"/>
            <a:t> </a:t>
          </a:r>
          <a:r>
            <a:rPr lang="bg-BG" sz="1500" kern="1200" dirty="0" err="1"/>
            <a:t>procurement</a:t>
          </a:r>
          <a:r>
            <a:rPr lang="bg-BG" sz="1500" kern="1200" dirty="0"/>
            <a:t>, </a:t>
          </a:r>
          <a:r>
            <a:rPr lang="bg-BG" sz="1500" kern="1200" dirty="0" err="1"/>
            <a:t>corporate</a:t>
          </a:r>
          <a:r>
            <a:rPr lang="bg-BG" sz="1500" kern="1200" dirty="0"/>
            <a:t> governance of </a:t>
          </a:r>
          <a:r>
            <a:rPr lang="bg-BG" sz="1500" kern="1200" dirty="0" err="1"/>
            <a:t>state</a:t>
          </a:r>
          <a:r>
            <a:rPr lang="bg-BG" sz="1500" kern="1200" dirty="0"/>
            <a:t> </a:t>
          </a:r>
          <a:r>
            <a:rPr lang="bg-BG" sz="1500" kern="1200" dirty="0" err="1"/>
            <a:t>owned</a:t>
          </a:r>
          <a:r>
            <a:rPr lang="bg-BG" sz="1500" kern="1200" dirty="0"/>
            <a:t> </a:t>
          </a:r>
          <a:r>
            <a:rPr lang="bg-BG" sz="1500" kern="1200" dirty="0" err="1"/>
            <a:t>enterprises</a:t>
          </a:r>
          <a:r>
            <a:rPr lang="bg-BG" sz="1500" kern="1200" dirty="0"/>
            <a:t>, </a:t>
          </a:r>
          <a:r>
            <a:rPr lang="bg-BG" sz="1500" kern="1200" dirty="0" err="1"/>
            <a:t>large-scale</a:t>
          </a:r>
          <a:r>
            <a:rPr lang="bg-BG" sz="1500" kern="1200" dirty="0"/>
            <a:t> </a:t>
          </a:r>
          <a:r>
            <a:rPr lang="bg-BG" sz="1500" kern="1200" dirty="0" err="1"/>
            <a:t>investment</a:t>
          </a:r>
          <a:r>
            <a:rPr lang="bg-BG" sz="1500" kern="1200" dirty="0"/>
            <a:t> </a:t>
          </a:r>
          <a:r>
            <a:rPr lang="bg-BG" sz="1500" kern="1200" dirty="0" err="1"/>
            <a:t>project</a:t>
          </a:r>
          <a:r>
            <a:rPr lang="en-US" sz="1500" kern="1200" dirty="0"/>
            <a:t>s.</a:t>
          </a:r>
          <a:endParaRPr lang="bg-BG" sz="1500" kern="1200" dirty="0"/>
        </a:p>
      </dsp:txBody>
      <dsp:txXfrm>
        <a:off x="3291839" y="3662282"/>
        <a:ext cx="4347070" cy="1181380"/>
      </dsp:txXfrm>
    </dsp:sp>
    <dsp:sp modelId="{D9A206E9-5B4C-4A14-B4CA-1446C42D3FCF}">
      <dsp:nvSpPr>
        <dsp:cNvPr id="0" name=""/>
        <dsp:cNvSpPr/>
      </dsp:nvSpPr>
      <dsp:spPr>
        <a:xfrm>
          <a:off x="0" y="3465385"/>
          <a:ext cx="3291840" cy="157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 err="1"/>
            <a:t>Anti-corruption</a:t>
          </a:r>
          <a:r>
            <a:rPr lang="bg-BG" sz="2000" b="1" kern="1200" dirty="0"/>
            <a:t> </a:t>
          </a:r>
          <a:r>
            <a:rPr lang="bg-BG" sz="2000" b="1" kern="1200" dirty="0" err="1"/>
            <a:t>efforts</a:t>
          </a:r>
          <a:r>
            <a:rPr lang="bg-BG" sz="2000" b="1" kern="1200" dirty="0"/>
            <a:t> </a:t>
          </a:r>
          <a:r>
            <a:rPr lang="bg-BG" sz="2000" b="1" kern="1200" dirty="0" err="1"/>
            <a:t>should</a:t>
          </a:r>
          <a:r>
            <a:rPr lang="bg-BG" sz="2000" b="1" kern="1200" dirty="0"/>
            <a:t> </a:t>
          </a:r>
          <a:r>
            <a:rPr lang="bg-BG" sz="2000" b="1" kern="1200" dirty="0" err="1"/>
            <a:t>be</a:t>
          </a:r>
          <a:r>
            <a:rPr lang="bg-BG" sz="2000" b="1" kern="1200" dirty="0"/>
            <a:t> </a:t>
          </a:r>
          <a:r>
            <a:rPr lang="bg-BG" sz="2000" b="1" kern="1200" dirty="0" err="1"/>
            <a:t>focused</a:t>
          </a:r>
          <a:r>
            <a:rPr lang="bg-BG" sz="2000" b="1" kern="1200" dirty="0"/>
            <a:t> </a:t>
          </a:r>
          <a:r>
            <a:rPr lang="bg-BG" sz="2000" b="1" kern="1200" dirty="0" err="1"/>
            <a:t>on</a:t>
          </a:r>
          <a:r>
            <a:rPr lang="bg-BG" sz="2000" b="1" kern="1200" dirty="0"/>
            <a:t> </a:t>
          </a:r>
          <a:r>
            <a:rPr lang="bg-BG" sz="2000" b="1" kern="1200" dirty="0" err="1"/>
            <a:t>critical</a:t>
          </a:r>
          <a:r>
            <a:rPr lang="bg-BG" sz="2000" b="1" kern="1200" dirty="0"/>
            <a:t> </a:t>
          </a:r>
          <a:r>
            <a:rPr lang="bg-BG" sz="2000" b="1" kern="1200" dirty="0" err="1"/>
            <a:t>sectors</a:t>
          </a:r>
          <a:r>
            <a:rPr lang="bg-BG" sz="2000" kern="1200" dirty="0"/>
            <a:t> </a:t>
          </a:r>
        </a:p>
      </dsp:txBody>
      <dsp:txXfrm>
        <a:off x="76894" y="3542279"/>
        <a:ext cx="3138052" cy="14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DEB0-DE35-4C19-BB3C-09CF787EAD4F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5E894-E9B4-45E7-BDF9-C279828B83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589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E894-E9B4-45E7-BDF9-C279828B83B5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579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E894-E9B4-45E7-BDF9-C279828B83B5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345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E894-E9B4-45E7-BDF9-C279828B83B5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6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/>
              <a:t>Privatisation course that bred corruption</a:t>
            </a:r>
          </a:p>
          <a:p>
            <a:pPr lvl="0"/>
            <a:r>
              <a:rPr lang="en-GB" sz="1200" dirty="0"/>
              <a:t>Difficulties attracting foreign investment</a:t>
            </a:r>
          </a:p>
          <a:p>
            <a:pPr lvl="0"/>
            <a:r>
              <a:rPr lang="en-GB" sz="1200" dirty="0" err="1"/>
              <a:t>Envrionments</a:t>
            </a:r>
            <a:r>
              <a:rPr lang="en-GB" sz="1200" dirty="0"/>
              <a:t> favourable to organised crime</a:t>
            </a:r>
          </a:p>
          <a:p>
            <a:pPr lvl="0"/>
            <a:r>
              <a:rPr lang="en-GB" sz="1200" dirty="0"/>
              <a:t>Sizeable grey economies</a:t>
            </a:r>
          </a:p>
          <a:p>
            <a:pPr lvl="0"/>
            <a:r>
              <a:rPr lang="en-GB" sz="1200" dirty="0"/>
              <a:t>High unemployment exacerbated by the global economic crisis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E894-E9B4-45E7-BDF9-C279828B83B5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095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/>
              <a:t>Privatisation course that bred corruption</a:t>
            </a:r>
          </a:p>
          <a:p>
            <a:pPr lvl="0"/>
            <a:r>
              <a:rPr lang="en-GB" sz="1200" dirty="0"/>
              <a:t>Difficulties attracting foreign investment</a:t>
            </a:r>
          </a:p>
          <a:p>
            <a:pPr lvl="0"/>
            <a:r>
              <a:rPr lang="en-GB" sz="1200" dirty="0" err="1"/>
              <a:t>Envrionments</a:t>
            </a:r>
            <a:r>
              <a:rPr lang="en-GB" sz="1200" dirty="0"/>
              <a:t> favourable to organised crime</a:t>
            </a:r>
          </a:p>
          <a:p>
            <a:pPr lvl="0"/>
            <a:r>
              <a:rPr lang="en-GB" sz="1200" dirty="0"/>
              <a:t>Sizeable grey economies</a:t>
            </a:r>
          </a:p>
          <a:p>
            <a:pPr lvl="0"/>
            <a:r>
              <a:rPr lang="en-GB" sz="1200" dirty="0"/>
              <a:t>High unemployment exacerbated by the global economic crisis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E894-E9B4-45E7-BDF9-C279828B83B5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09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98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490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505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473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464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41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649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285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57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16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C5D0-1057-45A3-A9FC-DD0A0D7FF015}" type="datetimeFigureOut">
              <a:rPr lang="bg-BG" smtClean="0"/>
              <a:t>4.12.18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4AF5-7A34-4F94-BD32-A7E79918604E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uslan.Stefanov@CSD.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842"/>
            <a:ext cx="9186498" cy="6883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6237312"/>
            <a:ext cx="5256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 (Body)"/>
                <a:ea typeface="Calibri" panose="020F0502020204030204" pitchFamily="34" charset="0"/>
              </a:rPr>
              <a:t>Co-funded by the European Union and the Central European Initiative (CEI). </a:t>
            </a:r>
          </a:p>
          <a:p>
            <a:r>
              <a:rPr lang="en-US" sz="1000" dirty="0">
                <a:latin typeface="Calibri (Body)"/>
                <a:ea typeface="Calibri" panose="020F0502020204030204" pitchFamily="34" charset="0"/>
              </a:rPr>
              <a:t>The views expressed during this event do not necessarily reflect the views of the </a:t>
            </a:r>
          </a:p>
          <a:p>
            <a:r>
              <a:rPr lang="en-US" sz="1000" dirty="0">
                <a:latin typeface="Calibri (Body)"/>
                <a:ea typeface="Calibri" panose="020F0502020204030204" pitchFamily="34" charset="0"/>
              </a:rPr>
              <a:t>European Commission and the CEI.</a:t>
            </a:r>
            <a:endParaRPr lang="en-US" sz="1000" dirty="0">
              <a:latin typeface="Calibri (Body)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6203905"/>
            <a:ext cx="795654" cy="46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47" y="0"/>
            <a:ext cx="9176048" cy="5733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412776"/>
            <a:ext cx="69127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Joining Efforts Against Impunity and Political Corruption: </a:t>
            </a:r>
          </a:p>
          <a:p>
            <a:pPr algn="ctr"/>
            <a:r>
              <a:rPr lang="en-US" sz="3200" b="1" dirty="0"/>
              <a:t>Monitoring and Tackling </a:t>
            </a:r>
            <a:r>
              <a:rPr lang="bg-BG" sz="3200" b="1" dirty="0" err="1"/>
              <a:t>Corruption</a:t>
            </a:r>
            <a:r>
              <a:rPr lang="bg-BG" sz="3200" b="1" dirty="0"/>
              <a:t> </a:t>
            </a:r>
            <a:r>
              <a:rPr lang="en-US" sz="3200" b="1" dirty="0"/>
              <a:t>and State Capture</a:t>
            </a:r>
          </a:p>
          <a:p>
            <a:pPr algn="ctr"/>
            <a:endParaRPr lang="en-US" sz="3200" b="1" dirty="0"/>
          </a:p>
          <a:p>
            <a:pPr algn="ctr"/>
            <a:r>
              <a:rPr lang="en-US" dirty="0"/>
              <a:t>Ruslan Stefanov</a:t>
            </a:r>
          </a:p>
          <a:p>
            <a:pPr algn="ctr"/>
            <a:r>
              <a:rPr lang="en-US" dirty="0"/>
              <a:t>Director, Economic Program</a:t>
            </a:r>
          </a:p>
          <a:p>
            <a:pPr algn="ctr"/>
            <a:r>
              <a:rPr lang="en-US" dirty="0"/>
              <a:t>December 4, 2018</a:t>
            </a:r>
          </a:p>
          <a:p>
            <a:pPr algn="ctr"/>
            <a:r>
              <a:rPr lang="en-US" dirty="0"/>
              <a:t>Chisinau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9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GB" sz="3200" b="1" dirty="0"/>
              <a:t>Corruption trends 2001 - 2016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01419"/>
          </a:xfrm>
        </p:spPr>
        <p:txBody>
          <a:bodyPr>
            <a:noAutofit/>
          </a:bodyPr>
          <a:lstStyle/>
          <a:p>
            <a:r>
              <a:rPr lang="en-GB" sz="2400" dirty="0"/>
              <a:t>Some improvement for the SEE region as a whole between 2001/2002 and 2014/2016 </a:t>
            </a:r>
          </a:p>
          <a:p>
            <a:pPr lvl="0"/>
            <a:r>
              <a:rPr lang="en-US" sz="2400" dirty="0"/>
              <a:t>Individual countries seldom show stable improvement over time.</a:t>
            </a:r>
            <a:endParaRPr lang="bg-BG" sz="2400" dirty="0"/>
          </a:p>
          <a:p>
            <a:pPr lvl="0"/>
            <a:r>
              <a:rPr lang="en-US" sz="2400" dirty="0"/>
              <a:t>Decline in corruption pressure is typically followed by another increase with average levels of pressure remaining very high over a period of several years.</a:t>
            </a:r>
          </a:p>
          <a:p>
            <a:pPr lvl="0"/>
            <a:r>
              <a:rPr lang="en-US" sz="2400" dirty="0"/>
              <a:t>What are the reasons for this pattern?</a:t>
            </a:r>
          </a:p>
          <a:p>
            <a:pPr lvl="0"/>
            <a:r>
              <a:rPr lang="en-US" sz="2400" dirty="0"/>
              <a:t>State Capture?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031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Feasibility of policy responses to corruption (%)</a:t>
            </a:r>
            <a:endParaRPr lang="bg-BG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510089"/>
              </p:ext>
            </p:extLst>
          </p:nvPr>
        </p:nvGraphicFramePr>
        <p:xfrm>
          <a:off x="539303" y="836712"/>
          <a:ext cx="8280920" cy="471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7239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SELDI Corruption Monitoring System, 201</a:t>
            </a:r>
            <a:r>
              <a:rPr lang="bg-BG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717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807"/>
            <a:ext cx="8686800" cy="136815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Rethinking corruption measurement and understanding why anticorruption policies don’t work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032448"/>
          </a:xfrm>
        </p:spPr>
        <p:txBody>
          <a:bodyPr>
            <a:noAutofit/>
          </a:bodyPr>
          <a:lstStyle/>
          <a:p>
            <a:r>
              <a:rPr lang="en-GB" sz="2400" dirty="0"/>
              <a:t>Corruption decline is very slow in SEE and the reason is not the lack of anti-corruption legislation.</a:t>
            </a:r>
          </a:p>
          <a:p>
            <a:pPr lvl="0"/>
            <a:r>
              <a:rPr lang="en-US" sz="2400" dirty="0"/>
              <a:t>Assessing, monitoring of AC policies and policy tools is important in order to understand corruption dynamics.</a:t>
            </a:r>
          </a:p>
          <a:p>
            <a:pPr lvl="0"/>
            <a:r>
              <a:rPr lang="en-US" sz="2400" dirty="0"/>
              <a:t>Deep understanding of national-level AC policies requires studying and monitoring how these policies are implemented at the level of particular public organizations.</a:t>
            </a:r>
          </a:p>
          <a:p>
            <a:pPr lvl="0"/>
            <a:r>
              <a:rPr lang="en-US" sz="2400" dirty="0"/>
              <a:t>We cannot really understand corruption without understanding the failure of anti-corruption in SEE.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45566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Key recommendations</a:t>
            </a:r>
            <a:endParaRPr lang="bg-BG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062009"/>
              </p:ext>
            </p:extLst>
          </p:nvPr>
        </p:nvGraphicFramePr>
        <p:xfrm>
          <a:off x="457200" y="836713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75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Thank you !</a:t>
            </a:r>
            <a:endParaRPr lang="en-US" dirty="0"/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Ruslan.Stefanov@CSD.BG</a:t>
            </a:r>
            <a:r>
              <a:rPr lang="en-US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87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Corruption Monitoring System </a:t>
            </a:r>
          </a:p>
          <a:p>
            <a:pPr>
              <a:lnSpc>
                <a:spcPct val="120000"/>
              </a:lnSpc>
            </a:pPr>
            <a:r>
              <a:rPr lang="en-US" dirty="0"/>
              <a:t>Corruption and Anti-corruption Dynamics 2014 – 2016: Main Findings</a:t>
            </a:r>
            <a:endParaRPr lang="bg-BG" dirty="0"/>
          </a:p>
          <a:p>
            <a:pPr>
              <a:lnSpc>
                <a:spcPct val="120000"/>
              </a:lnSpc>
            </a:pPr>
            <a:r>
              <a:rPr lang="en-US" dirty="0"/>
              <a:t>Understanding anti-corruption efforts in SEE: State Capture Considerations</a:t>
            </a:r>
          </a:p>
          <a:p>
            <a:pPr>
              <a:lnSpc>
                <a:spcPct val="120000"/>
              </a:lnSpc>
            </a:pPr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80956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Structure of the Corruption Monitoring System</a:t>
            </a:r>
            <a:endParaRPr lang="bg-BG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7219346"/>
              </p:ext>
            </p:extLst>
          </p:nvPr>
        </p:nvGraphicFramePr>
        <p:xfrm>
          <a:off x="539552" y="1124744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3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85800"/>
            <a:ext cx="4176464" cy="5889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Regional anti-corruption report</a:t>
            </a:r>
          </a:p>
        </p:txBody>
      </p:sp>
    </p:spTree>
    <p:extLst>
      <p:ext uri="{BB962C8B-B14F-4D97-AF65-F5344CB8AC3E}">
        <p14:creationId xmlns:p14="http://schemas.microsoft.com/office/powerpoint/2010/main" val="155483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8072"/>
          </a:xfrm>
        </p:spPr>
        <p:txBody>
          <a:bodyPr>
            <a:noAutofit/>
          </a:bodyPr>
          <a:lstStyle/>
          <a:p>
            <a:r>
              <a:rPr lang="en-GB" sz="3200" b="1" dirty="0"/>
              <a:t>Corruption pressure and involvement in corruption (201</a:t>
            </a:r>
            <a:r>
              <a:rPr lang="en-US" sz="3200" b="1" dirty="0"/>
              <a:t>6</a:t>
            </a:r>
            <a:r>
              <a:rPr lang="en-GB" sz="3200" b="1" dirty="0"/>
              <a:t>)</a:t>
            </a:r>
            <a:endParaRPr lang="bg-BG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170831"/>
              </p:ext>
            </p:extLst>
          </p:nvPr>
        </p:nvGraphicFramePr>
        <p:xfrm>
          <a:off x="395536" y="980728"/>
          <a:ext cx="8280920" cy="474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7239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SELDI/CSD Corruption Monitoring System, 201</a:t>
            </a:r>
            <a:r>
              <a:rPr lang="bg-BG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23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Resilience to corruption pressure</a:t>
            </a:r>
            <a:endParaRPr lang="bg-BG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83568" y="551723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Source: SELDI/CSD Corruption Monitoring System, 201</a:t>
            </a:r>
            <a:r>
              <a:rPr lang="bg-BG" sz="1600" dirty="0"/>
              <a:t>6</a:t>
            </a:r>
            <a:r>
              <a:rPr lang="en-GB" sz="1600" dirty="0"/>
              <a:t>, base: respondents who experienced corruption pressure</a:t>
            </a:r>
            <a:endParaRPr lang="bg-BG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434805"/>
              </p:ext>
            </p:extLst>
          </p:nvPr>
        </p:nvGraphicFramePr>
        <p:xfrm>
          <a:off x="527585" y="887179"/>
          <a:ext cx="7992888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46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Corruption pressure, % (2014 and 2016)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565195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Source: SELDI Corruption Monitoring System, 2016</a:t>
            </a:r>
            <a:endParaRPr lang="bg-BG" sz="16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322551"/>
              </p:ext>
            </p:extLst>
          </p:nvPr>
        </p:nvGraphicFramePr>
        <p:xfrm>
          <a:off x="179512" y="980728"/>
          <a:ext cx="8784976" cy="474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798"/>
            <a:ext cx="8151168" cy="587055"/>
          </a:xfrm>
        </p:spPr>
        <p:txBody>
          <a:bodyPr/>
          <a:lstStyle/>
          <a:p>
            <a:r>
              <a:rPr lang="en-US" sz="3200" dirty="0"/>
              <a:t>Corruption Pressure Bulgaria 1999 - 2016</a:t>
            </a:r>
            <a:endParaRPr lang="en-GB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145679"/>
              </p:ext>
            </p:extLst>
          </p:nvPr>
        </p:nvGraphicFramePr>
        <p:xfrm>
          <a:off x="584199" y="597854"/>
          <a:ext cx="8263467" cy="582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6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798"/>
            <a:ext cx="8151168" cy="587055"/>
          </a:xfrm>
        </p:spPr>
        <p:txBody>
          <a:bodyPr/>
          <a:lstStyle/>
          <a:p>
            <a:r>
              <a:rPr lang="en-US" sz="3200" dirty="0"/>
              <a:t>Corruption Pressure 2001, 2002, 2014, 2016</a:t>
            </a:r>
            <a:endParaRPr lang="en-GB" sz="3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73540069"/>
              </p:ext>
            </p:extLst>
          </p:nvPr>
        </p:nvGraphicFramePr>
        <p:xfrm>
          <a:off x="467544" y="597853"/>
          <a:ext cx="8640960" cy="513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6379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85D149F-5A8B-0944-BA5A-34AC2FF9C87E}" vid="{D3F70C0F-C610-F94F-BD4D-E32D55A57E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628</Words>
  <Application>Microsoft Macintosh PowerPoint</Application>
  <PresentationFormat>On-screen Show (4:3)</PresentationFormat>
  <Paragraphs>80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(Body)</vt:lpstr>
      <vt:lpstr>1_Office Theme</vt:lpstr>
      <vt:lpstr>PowerPoint Presentation</vt:lpstr>
      <vt:lpstr>Contents</vt:lpstr>
      <vt:lpstr>Structure of the Corruption Monitoring System</vt:lpstr>
      <vt:lpstr>Regional anti-corruption report</vt:lpstr>
      <vt:lpstr>Corruption pressure and involvement in corruption (2016)</vt:lpstr>
      <vt:lpstr>Resilience to corruption pressure</vt:lpstr>
      <vt:lpstr>Corruption pressure, % (2014 and 2016)</vt:lpstr>
      <vt:lpstr>Corruption Pressure Bulgaria 1999 - 2016</vt:lpstr>
      <vt:lpstr>Corruption Pressure 2001, 2002, 2014, 2016</vt:lpstr>
      <vt:lpstr>Corruption trends 2001 - 2016</vt:lpstr>
      <vt:lpstr>Feasibility of policy responses to corruption (%)</vt:lpstr>
      <vt:lpstr>Rethinking corruption measurement and understanding why anticorruption policies don’t work</vt:lpstr>
      <vt:lpstr>Key recommendations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Georgiev</dc:creator>
  <cp:lastModifiedBy>Ruslan Stefanov</cp:lastModifiedBy>
  <cp:revision>503</cp:revision>
  <dcterms:created xsi:type="dcterms:W3CDTF">2014-02-21T13:28:17Z</dcterms:created>
  <dcterms:modified xsi:type="dcterms:W3CDTF">2018-12-04T07:01:23Z</dcterms:modified>
</cp:coreProperties>
</file>